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7" r:id="rId4"/>
    <p:sldId id="258" r:id="rId5"/>
    <p:sldId id="268" r:id="rId6"/>
    <p:sldId id="269" r:id="rId7"/>
    <p:sldId id="270" r:id="rId8"/>
    <p:sldId id="271" r:id="rId9"/>
    <p:sldId id="272" r:id="rId10"/>
    <p:sldId id="273" r:id="rId11"/>
    <p:sldId id="261" r:id="rId12"/>
    <p:sldId id="275" r:id="rId13"/>
    <p:sldId id="274" r:id="rId14"/>
    <p:sldId id="277" r:id="rId15"/>
    <p:sldId id="276" r:id="rId16"/>
    <p:sldId id="266" r:id="rId17"/>
    <p:sldId id="281" r:id="rId18"/>
    <p:sldId id="278" r:id="rId19"/>
    <p:sldId id="280" r:id="rId20"/>
    <p:sldId id="282" r:id="rId21"/>
    <p:sldId id="283" r:id="rId22"/>
    <p:sldId id="284" r:id="rId23"/>
  </p:sldIdLst>
  <p:sldSz cx="12192000" cy="6858000"/>
  <p:notesSz cx="6858000" cy="9144000"/>
  <p:defaultTextStyle>
    <a:defPPr>
      <a:defRPr lang="es-E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8" autoAdjust="0"/>
    <p:restoredTop sz="94660"/>
  </p:normalViewPr>
  <p:slideViewPr>
    <p:cSldViewPr snapToGrid="0">
      <p:cViewPr varScale="1">
        <p:scale>
          <a:sx n="86" d="100"/>
          <a:sy n="86" d="100"/>
        </p:scale>
        <p:origin x="55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E8906-5816-4121-8D78-7F1AF78F7E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C2895A0-3167-4220-8F7A-BD0C111679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40BFC7D-8DA7-41BA-A8C9-E7ABAB76EBC9}"/>
              </a:ext>
            </a:extLst>
          </p:cNvPr>
          <p:cNvSpPr>
            <a:spLocks noGrp="1"/>
          </p:cNvSpPr>
          <p:nvPr>
            <p:ph type="dt" sz="half" idx="10"/>
          </p:nvPr>
        </p:nvSpPr>
        <p:spPr/>
        <p:txBody>
          <a:bodyPr/>
          <a:lstStyle>
            <a:lvl1pPr>
              <a:defRPr/>
            </a:lvl1pPr>
          </a:lstStyle>
          <a:p>
            <a:fld id="{4A0FA3E4-A9F1-41F8-A7B0-AFF6896F76BF}" type="datetimeFigureOut">
              <a:rPr lang="en-CA" smtClean="0"/>
              <a:t>2018-11-29</a:t>
            </a:fld>
            <a:endParaRPr lang="en-CA"/>
          </a:p>
        </p:txBody>
      </p:sp>
      <p:sp>
        <p:nvSpPr>
          <p:cNvPr id="5" name="Footer Placeholder 4">
            <a:extLst>
              <a:ext uri="{FF2B5EF4-FFF2-40B4-BE49-F238E27FC236}">
                <a16:creationId xmlns:a16="http://schemas.microsoft.com/office/drawing/2014/main" id="{D35A4410-0BF8-441B-8C33-92C71562EAE6}"/>
              </a:ext>
            </a:extLst>
          </p:cNvPr>
          <p:cNvSpPr>
            <a:spLocks noGrp="1"/>
          </p:cNvSpPr>
          <p:nvPr>
            <p:ph type="ftr" sz="quarter" idx="11"/>
          </p:nvPr>
        </p:nvSpPr>
        <p:spPr/>
        <p:txBody>
          <a:bodyPr/>
          <a:lstStyle>
            <a:lvl1pPr>
              <a:defRPr/>
            </a:lvl1pPr>
          </a:lstStyle>
          <a:p>
            <a:endParaRPr lang="en-CA"/>
          </a:p>
        </p:txBody>
      </p:sp>
      <p:sp>
        <p:nvSpPr>
          <p:cNvPr id="6" name="Slide Number Placeholder 5">
            <a:extLst>
              <a:ext uri="{FF2B5EF4-FFF2-40B4-BE49-F238E27FC236}">
                <a16:creationId xmlns:a16="http://schemas.microsoft.com/office/drawing/2014/main" id="{6F52AA1F-D42D-4F01-AA4C-1018D3A1F635}"/>
              </a:ext>
            </a:extLst>
          </p:cNvPr>
          <p:cNvSpPr>
            <a:spLocks noGrp="1"/>
          </p:cNvSpPr>
          <p:nvPr>
            <p:ph type="sldNum" sz="quarter" idx="12"/>
          </p:nvPr>
        </p:nvSpPr>
        <p:spPr/>
        <p:txBody>
          <a:bodyPr/>
          <a:lstStyle>
            <a:lvl1pPr>
              <a:defRPr/>
            </a:lvl1pPr>
          </a:lstStyle>
          <a:p>
            <a:fld id="{D631580A-FE99-40C9-94D3-02EF004DE5E5}" type="slidenum">
              <a:rPr lang="en-CA" smtClean="0"/>
              <a:t>‹#›</a:t>
            </a:fld>
            <a:endParaRPr lang="en-CA"/>
          </a:p>
        </p:txBody>
      </p:sp>
    </p:spTree>
    <p:extLst>
      <p:ext uri="{BB962C8B-B14F-4D97-AF65-F5344CB8AC3E}">
        <p14:creationId xmlns:p14="http://schemas.microsoft.com/office/powerpoint/2010/main" val="1278882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8DB0D-02DF-4F3B-9E84-51D75A47FDF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C63BCE5-FCEA-4839-950A-36C1DB845EE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919F00A-1672-456B-809E-D4C4FC16A361}"/>
              </a:ext>
            </a:extLst>
          </p:cNvPr>
          <p:cNvSpPr>
            <a:spLocks noGrp="1"/>
          </p:cNvSpPr>
          <p:nvPr>
            <p:ph type="dt" sz="half" idx="10"/>
          </p:nvPr>
        </p:nvSpPr>
        <p:spPr/>
        <p:txBody>
          <a:bodyPr/>
          <a:lstStyle>
            <a:lvl1pPr>
              <a:defRPr/>
            </a:lvl1pPr>
          </a:lstStyle>
          <a:p>
            <a:fld id="{4A0FA3E4-A9F1-41F8-A7B0-AFF6896F76BF}" type="datetimeFigureOut">
              <a:rPr lang="en-CA" smtClean="0"/>
              <a:t>2018-11-29</a:t>
            </a:fld>
            <a:endParaRPr lang="en-CA"/>
          </a:p>
        </p:txBody>
      </p:sp>
      <p:sp>
        <p:nvSpPr>
          <p:cNvPr id="5" name="Footer Placeholder 4">
            <a:extLst>
              <a:ext uri="{FF2B5EF4-FFF2-40B4-BE49-F238E27FC236}">
                <a16:creationId xmlns:a16="http://schemas.microsoft.com/office/drawing/2014/main" id="{ED30C117-2AF2-4DC9-9341-ADEE0A991625}"/>
              </a:ext>
            </a:extLst>
          </p:cNvPr>
          <p:cNvSpPr>
            <a:spLocks noGrp="1"/>
          </p:cNvSpPr>
          <p:nvPr>
            <p:ph type="ftr" sz="quarter" idx="11"/>
          </p:nvPr>
        </p:nvSpPr>
        <p:spPr/>
        <p:txBody>
          <a:bodyPr/>
          <a:lstStyle>
            <a:lvl1pPr>
              <a:defRPr/>
            </a:lvl1pPr>
          </a:lstStyle>
          <a:p>
            <a:endParaRPr lang="en-CA"/>
          </a:p>
        </p:txBody>
      </p:sp>
      <p:sp>
        <p:nvSpPr>
          <p:cNvPr id="6" name="Slide Number Placeholder 5">
            <a:extLst>
              <a:ext uri="{FF2B5EF4-FFF2-40B4-BE49-F238E27FC236}">
                <a16:creationId xmlns:a16="http://schemas.microsoft.com/office/drawing/2014/main" id="{23CDBBA8-D042-4BB1-B042-6101473E9DA2}"/>
              </a:ext>
            </a:extLst>
          </p:cNvPr>
          <p:cNvSpPr>
            <a:spLocks noGrp="1"/>
          </p:cNvSpPr>
          <p:nvPr>
            <p:ph type="sldNum" sz="quarter" idx="12"/>
          </p:nvPr>
        </p:nvSpPr>
        <p:spPr/>
        <p:txBody>
          <a:bodyPr/>
          <a:lstStyle>
            <a:lvl1pPr>
              <a:defRPr/>
            </a:lvl1pPr>
          </a:lstStyle>
          <a:p>
            <a:fld id="{D631580A-FE99-40C9-94D3-02EF004DE5E5}" type="slidenum">
              <a:rPr lang="en-CA" smtClean="0"/>
              <a:t>‹#›</a:t>
            </a:fld>
            <a:endParaRPr lang="en-CA"/>
          </a:p>
        </p:txBody>
      </p:sp>
    </p:spTree>
    <p:extLst>
      <p:ext uri="{BB962C8B-B14F-4D97-AF65-F5344CB8AC3E}">
        <p14:creationId xmlns:p14="http://schemas.microsoft.com/office/powerpoint/2010/main" val="3359177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F71BF2-0CBE-4499-83D8-E2E720199911}"/>
              </a:ext>
            </a:extLst>
          </p:cNvPr>
          <p:cNvSpPr>
            <a:spLocks noGrp="1"/>
          </p:cNvSpPr>
          <p:nvPr>
            <p:ph type="title" orient="vert"/>
          </p:nvPr>
        </p:nvSpPr>
        <p:spPr>
          <a:xfrm>
            <a:off x="8839200" y="274639"/>
            <a:ext cx="2743200" cy="5851525"/>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FBAB193-FA31-4564-8A88-E907EECA47B3}"/>
              </a:ext>
            </a:extLst>
          </p:cNvPr>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506CBFA-7414-4501-9003-4B59A44719C3}"/>
              </a:ext>
            </a:extLst>
          </p:cNvPr>
          <p:cNvSpPr>
            <a:spLocks noGrp="1"/>
          </p:cNvSpPr>
          <p:nvPr>
            <p:ph type="dt" sz="half" idx="10"/>
          </p:nvPr>
        </p:nvSpPr>
        <p:spPr/>
        <p:txBody>
          <a:bodyPr/>
          <a:lstStyle>
            <a:lvl1pPr>
              <a:defRPr/>
            </a:lvl1pPr>
          </a:lstStyle>
          <a:p>
            <a:fld id="{4A0FA3E4-A9F1-41F8-A7B0-AFF6896F76BF}" type="datetimeFigureOut">
              <a:rPr lang="en-CA" smtClean="0"/>
              <a:t>2018-11-29</a:t>
            </a:fld>
            <a:endParaRPr lang="en-CA"/>
          </a:p>
        </p:txBody>
      </p:sp>
      <p:sp>
        <p:nvSpPr>
          <p:cNvPr id="5" name="Footer Placeholder 4">
            <a:extLst>
              <a:ext uri="{FF2B5EF4-FFF2-40B4-BE49-F238E27FC236}">
                <a16:creationId xmlns:a16="http://schemas.microsoft.com/office/drawing/2014/main" id="{2147F752-C427-450E-9A12-131C31570B1D}"/>
              </a:ext>
            </a:extLst>
          </p:cNvPr>
          <p:cNvSpPr>
            <a:spLocks noGrp="1"/>
          </p:cNvSpPr>
          <p:nvPr>
            <p:ph type="ftr" sz="quarter" idx="11"/>
          </p:nvPr>
        </p:nvSpPr>
        <p:spPr/>
        <p:txBody>
          <a:bodyPr/>
          <a:lstStyle>
            <a:lvl1pPr>
              <a:defRPr/>
            </a:lvl1pPr>
          </a:lstStyle>
          <a:p>
            <a:endParaRPr lang="en-CA"/>
          </a:p>
        </p:txBody>
      </p:sp>
      <p:sp>
        <p:nvSpPr>
          <p:cNvPr id="6" name="Slide Number Placeholder 5">
            <a:extLst>
              <a:ext uri="{FF2B5EF4-FFF2-40B4-BE49-F238E27FC236}">
                <a16:creationId xmlns:a16="http://schemas.microsoft.com/office/drawing/2014/main" id="{91AA8E0E-EBD6-404B-AAA1-42BFD2D8A35D}"/>
              </a:ext>
            </a:extLst>
          </p:cNvPr>
          <p:cNvSpPr>
            <a:spLocks noGrp="1"/>
          </p:cNvSpPr>
          <p:nvPr>
            <p:ph type="sldNum" sz="quarter" idx="12"/>
          </p:nvPr>
        </p:nvSpPr>
        <p:spPr/>
        <p:txBody>
          <a:bodyPr/>
          <a:lstStyle>
            <a:lvl1pPr>
              <a:defRPr/>
            </a:lvl1pPr>
          </a:lstStyle>
          <a:p>
            <a:fld id="{D631580A-FE99-40C9-94D3-02EF004DE5E5}" type="slidenum">
              <a:rPr lang="en-CA" smtClean="0"/>
              <a:t>‹#›</a:t>
            </a:fld>
            <a:endParaRPr lang="en-CA"/>
          </a:p>
        </p:txBody>
      </p:sp>
    </p:spTree>
    <p:extLst>
      <p:ext uri="{BB962C8B-B14F-4D97-AF65-F5344CB8AC3E}">
        <p14:creationId xmlns:p14="http://schemas.microsoft.com/office/powerpoint/2010/main" val="672835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BA348-8E20-4057-A7FF-3EEA8C9EF41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E5C274A-A6E6-4610-B8F3-5C3C6680D1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0193825-2ADD-4FF9-836B-ACCCF5B208AE}"/>
              </a:ext>
            </a:extLst>
          </p:cNvPr>
          <p:cNvSpPr>
            <a:spLocks noGrp="1"/>
          </p:cNvSpPr>
          <p:nvPr>
            <p:ph type="dt" sz="half" idx="10"/>
          </p:nvPr>
        </p:nvSpPr>
        <p:spPr/>
        <p:txBody>
          <a:bodyPr/>
          <a:lstStyle>
            <a:lvl1pPr>
              <a:defRPr/>
            </a:lvl1pPr>
          </a:lstStyle>
          <a:p>
            <a:fld id="{4A0FA3E4-A9F1-41F8-A7B0-AFF6896F76BF}" type="datetimeFigureOut">
              <a:rPr lang="en-CA" smtClean="0"/>
              <a:t>2018-11-29</a:t>
            </a:fld>
            <a:endParaRPr lang="en-CA"/>
          </a:p>
        </p:txBody>
      </p:sp>
      <p:sp>
        <p:nvSpPr>
          <p:cNvPr id="5" name="Footer Placeholder 4">
            <a:extLst>
              <a:ext uri="{FF2B5EF4-FFF2-40B4-BE49-F238E27FC236}">
                <a16:creationId xmlns:a16="http://schemas.microsoft.com/office/drawing/2014/main" id="{4203503F-B01A-4135-9551-16C787112D39}"/>
              </a:ext>
            </a:extLst>
          </p:cNvPr>
          <p:cNvSpPr>
            <a:spLocks noGrp="1"/>
          </p:cNvSpPr>
          <p:nvPr>
            <p:ph type="ftr" sz="quarter" idx="11"/>
          </p:nvPr>
        </p:nvSpPr>
        <p:spPr/>
        <p:txBody>
          <a:bodyPr/>
          <a:lstStyle>
            <a:lvl1pPr>
              <a:defRPr/>
            </a:lvl1pPr>
          </a:lstStyle>
          <a:p>
            <a:endParaRPr lang="en-CA"/>
          </a:p>
        </p:txBody>
      </p:sp>
      <p:sp>
        <p:nvSpPr>
          <p:cNvPr id="6" name="Slide Number Placeholder 5">
            <a:extLst>
              <a:ext uri="{FF2B5EF4-FFF2-40B4-BE49-F238E27FC236}">
                <a16:creationId xmlns:a16="http://schemas.microsoft.com/office/drawing/2014/main" id="{80A881D7-91B2-4474-B8FC-FC05B2E9E462}"/>
              </a:ext>
            </a:extLst>
          </p:cNvPr>
          <p:cNvSpPr>
            <a:spLocks noGrp="1"/>
          </p:cNvSpPr>
          <p:nvPr>
            <p:ph type="sldNum" sz="quarter" idx="12"/>
          </p:nvPr>
        </p:nvSpPr>
        <p:spPr/>
        <p:txBody>
          <a:bodyPr/>
          <a:lstStyle>
            <a:lvl1pPr>
              <a:defRPr/>
            </a:lvl1pPr>
          </a:lstStyle>
          <a:p>
            <a:fld id="{D631580A-FE99-40C9-94D3-02EF004DE5E5}" type="slidenum">
              <a:rPr lang="en-CA" smtClean="0"/>
              <a:t>‹#›</a:t>
            </a:fld>
            <a:endParaRPr lang="en-CA"/>
          </a:p>
        </p:txBody>
      </p:sp>
    </p:spTree>
    <p:extLst>
      <p:ext uri="{BB962C8B-B14F-4D97-AF65-F5344CB8AC3E}">
        <p14:creationId xmlns:p14="http://schemas.microsoft.com/office/powerpoint/2010/main" val="3076637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01B38-9AC0-4E65-896E-C7FFF29937D0}"/>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C9F76BC-1B2F-4550-B30E-8315BA202A8F}"/>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a:extLst>
              <a:ext uri="{FF2B5EF4-FFF2-40B4-BE49-F238E27FC236}">
                <a16:creationId xmlns:a16="http://schemas.microsoft.com/office/drawing/2014/main" id="{A33594D3-CB16-4218-9EC8-DC23645D483B}"/>
              </a:ext>
            </a:extLst>
          </p:cNvPr>
          <p:cNvSpPr>
            <a:spLocks noGrp="1"/>
          </p:cNvSpPr>
          <p:nvPr>
            <p:ph type="dt" sz="half" idx="10"/>
          </p:nvPr>
        </p:nvSpPr>
        <p:spPr/>
        <p:txBody>
          <a:bodyPr/>
          <a:lstStyle>
            <a:lvl1pPr>
              <a:defRPr/>
            </a:lvl1pPr>
          </a:lstStyle>
          <a:p>
            <a:fld id="{4A0FA3E4-A9F1-41F8-A7B0-AFF6896F76BF}" type="datetimeFigureOut">
              <a:rPr lang="en-CA" smtClean="0"/>
              <a:t>2018-11-29</a:t>
            </a:fld>
            <a:endParaRPr lang="en-CA"/>
          </a:p>
        </p:txBody>
      </p:sp>
      <p:sp>
        <p:nvSpPr>
          <p:cNvPr id="5" name="Footer Placeholder 4">
            <a:extLst>
              <a:ext uri="{FF2B5EF4-FFF2-40B4-BE49-F238E27FC236}">
                <a16:creationId xmlns:a16="http://schemas.microsoft.com/office/drawing/2014/main" id="{AA17AD7E-0680-4A2F-9BA2-609ECAEB79F0}"/>
              </a:ext>
            </a:extLst>
          </p:cNvPr>
          <p:cNvSpPr>
            <a:spLocks noGrp="1"/>
          </p:cNvSpPr>
          <p:nvPr>
            <p:ph type="ftr" sz="quarter" idx="11"/>
          </p:nvPr>
        </p:nvSpPr>
        <p:spPr/>
        <p:txBody>
          <a:bodyPr/>
          <a:lstStyle>
            <a:lvl1pPr>
              <a:defRPr/>
            </a:lvl1pPr>
          </a:lstStyle>
          <a:p>
            <a:endParaRPr lang="en-CA"/>
          </a:p>
        </p:txBody>
      </p:sp>
      <p:sp>
        <p:nvSpPr>
          <p:cNvPr id="6" name="Slide Number Placeholder 5">
            <a:extLst>
              <a:ext uri="{FF2B5EF4-FFF2-40B4-BE49-F238E27FC236}">
                <a16:creationId xmlns:a16="http://schemas.microsoft.com/office/drawing/2014/main" id="{463AF497-D5BF-411F-8DB3-FB1C7B785078}"/>
              </a:ext>
            </a:extLst>
          </p:cNvPr>
          <p:cNvSpPr>
            <a:spLocks noGrp="1"/>
          </p:cNvSpPr>
          <p:nvPr>
            <p:ph type="sldNum" sz="quarter" idx="12"/>
          </p:nvPr>
        </p:nvSpPr>
        <p:spPr/>
        <p:txBody>
          <a:bodyPr/>
          <a:lstStyle>
            <a:lvl1pPr>
              <a:defRPr/>
            </a:lvl1pPr>
          </a:lstStyle>
          <a:p>
            <a:fld id="{D631580A-FE99-40C9-94D3-02EF004DE5E5}" type="slidenum">
              <a:rPr lang="en-CA" smtClean="0"/>
              <a:t>‹#›</a:t>
            </a:fld>
            <a:endParaRPr lang="en-CA"/>
          </a:p>
        </p:txBody>
      </p:sp>
    </p:spTree>
    <p:extLst>
      <p:ext uri="{BB962C8B-B14F-4D97-AF65-F5344CB8AC3E}">
        <p14:creationId xmlns:p14="http://schemas.microsoft.com/office/powerpoint/2010/main" val="1939183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585DB-FACA-4A03-B097-77A339F216B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712E0AE-113D-4AB0-A0E6-7EE975405D7D}"/>
              </a:ext>
            </a:extLst>
          </p:cNvPr>
          <p:cNvSpPr>
            <a:spLocks noGrp="1"/>
          </p:cNvSpPr>
          <p:nvPr>
            <p:ph sz="half" idx="1"/>
          </p:nvPr>
        </p:nvSpPr>
        <p:spPr>
          <a:xfrm>
            <a:off x="609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F5D4930-C26D-45F8-82E5-E4E45F315307}"/>
              </a:ext>
            </a:extLst>
          </p:cNvPr>
          <p:cNvSpPr>
            <a:spLocks noGrp="1"/>
          </p:cNvSpPr>
          <p:nvPr>
            <p:ph sz="half" idx="2"/>
          </p:nvPr>
        </p:nvSpPr>
        <p:spPr>
          <a:xfrm>
            <a:off x="6197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F1D1025-5B91-469C-B69E-41E454C4414D}"/>
              </a:ext>
            </a:extLst>
          </p:cNvPr>
          <p:cNvSpPr>
            <a:spLocks noGrp="1"/>
          </p:cNvSpPr>
          <p:nvPr>
            <p:ph type="dt" sz="half" idx="10"/>
          </p:nvPr>
        </p:nvSpPr>
        <p:spPr/>
        <p:txBody>
          <a:bodyPr/>
          <a:lstStyle>
            <a:lvl1pPr>
              <a:defRPr/>
            </a:lvl1pPr>
          </a:lstStyle>
          <a:p>
            <a:fld id="{4A0FA3E4-A9F1-41F8-A7B0-AFF6896F76BF}" type="datetimeFigureOut">
              <a:rPr lang="en-CA" smtClean="0"/>
              <a:t>2018-11-29</a:t>
            </a:fld>
            <a:endParaRPr lang="en-CA"/>
          </a:p>
        </p:txBody>
      </p:sp>
      <p:sp>
        <p:nvSpPr>
          <p:cNvPr id="6" name="Footer Placeholder 5">
            <a:extLst>
              <a:ext uri="{FF2B5EF4-FFF2-40B4-BE49-F238E27FC236}">
                <a16:creationId xmlns:a16="http://schemas.microsoft.com/office/drawing/2014/main" id="{963C6560-5C1D-4D42-8E00-E763E4D8F817}"/>
              </a:ext>
            </a:extLst>
          </p:cNvPr>
          <p:cNvSpPr>
            <a:spLocks noGrp="1"/>
          </p:cNvSpPr>
          <p:nvPr>
            <p:ph type="ftr" sz="quarter" idx="11"/>
          </p:nvPr>
        </p:nvSpPr>
        <p:spPr/>
        <p:txBody>
          <a:bodyPr/>
          <a:lstStyle>
            <a:lvl1pPr>
              <a:defRPr/>
            </a:lvl1pPr>
          </a:lstStyle>
          <a:p>
            <a:endParaRPr lang="en-CA"/>
          </a:p>
        </p:txBody>
      </p:sp>
      <p:sp>
        <p:nvSpPr>
          <p:cNvPr id="7" name="Slide Number Placeholder 6">
            <a:extLst>
              <a:ext uri="{FF2B5EF4-FFF2-40B4-BE49-F238E27FC236}">
                <a16:creationId xmlns:a16="http://schemas.microsoft.com/office/drawing/2014/main" id="{B2616A2A-DE63-4FBD-9A75-A6E86C7BDEB0}"/>
              </a:ext>
            </a:extLst>
          </p:cNvPr>
          <p:cNvSpPr>
            <a:spLocks noGrp="1"/>
          </p:cNvSpPr>
          <p:nvPr>
            <p:ph type="sldNum" sz="quarter" idx="12"/>
          </p:nvPr>
        </p:nvSpPr>
        <p:spPr/>
        <p:txBody>
          <a:bodyPr/>
          <a:lstStyle>
            <a:lvl1pPr>
              <a:defRPr/>
            </a:lvl1pPr>
          </a:lstStyle>
          <a:p>
            <a:fld id="{D631580A-FE99-40C9-94D3-02EF004DE5E5}" type="slidenum">
              <a:rPr lang="en-CA" smtClean="0"/>
              <a:t>‹#›</a:t>
            </a:fld>
            <a:endParaRPr lang="en-CA"/>
          </a:p>
        </p:txBody>
      </p:sp>
    </p:spTree>
    <p:extLst>
      <p:ext uri="{BB962C8B-B14F-4D97-AF65-F5344CB8AC3E}">
        <p14:creationId xmlns:p14="http://schemas.microsoft.com/office/powerpoint/2010/main" val="2432718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31DCB-C3B3-45BE-A88C-62A7B1076906}"/>
              </a:ext>
            </a:extLst>
          </p:cNvPr>
          <p:cNvSpPr>
            <a:spLocks noGrp="1"/>
          </p:cNvSpPr>
          <p:nvPr>
            <p:ph type="title"/>
          </p:nvPr>
        </p:nvSpPr>
        <p:spPr>
          <a:xfrm>
            <a:off x="840317" y="365126"/>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464E630-1C09-4CF7-94E6-1128024816BC}"/>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0621B7-292F-4303-8139-0F31605D2B17}"/>
              </a:ext>
            </a:extLst>
          </p:cNvPr>
          <p:cNvSpPr>
            <a:spLocks noGrp="1"/>
          </p:cNvSpPr>
          <p:nvPr>
            <p:ph sz="half" idx="2"/>
          </p:nvPr>
        </p:nvSpPr>
        <p:spPr>
          <a:xfrm>
            <a:off x="840318"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A6022F4-CDAA-4C7A-81E7-B822594AA558}"/>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AE696B6-58FC-4058-AB18-E32E54DFB04D}"/>
              </a:ext>
            </a:extLst>
          </p:cNvPr>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FA83880-B2C5-494D-8BC3-7C0E60848D8C}"/>
              </a:ext>
            </a:extLst>
          </p:cNvPr>
          <p:cNvSpPr>
            <a:spLocks noGrp="1"/>
          </p:cNvSpPr>
          <p:nvPr>
            <p:ph type="dt" sz="half" idx="10"/>
          </p:nvPr>
        </p:nvSpPr>
        <p:spPr/>
        <p:txBody>
          <a:bodyPr/>
          <a:lstStyle>
            <a:lvl1pPr>
              <a:defRPr/>
            </a:lvl1pPr>
          </a:lstStyle>
          <a:p>
            <a:fld id="{4A0FA3E4-A9F1-41F8-A7B0-AFF6896F76BF}" type="datetimeFigureOut">
              <a:rPr lang="en-CA" smtClean="0"/>
              <a:t>2018-11-29</a:t>
            </a:fld>
            <a:endParaRPr lang="en-CA"/>
          </a:p>
        </p:txBody>
      </p:sp>
      <p:sp>
        <p:nvSpPr>
          <p:cNvPr id="8" name="Footer Placeholder 7">
            <a:extLst>
              <a:ext uri="{FF2B5EF4-FFF2-40B4-BE49-F238E27FC236}">
                <a16:creationId xmlns:a16="http://schemas.microsoft.com/office/drawing/2014/main" id="{7B130E3C-8119-46D4-AECB-15859AE7D203}"/>
              </a:ext>
            </a:extLst>
          </p:cNvPr>
          <p:cNvSpPr>
            <a:spLocks noGrp="1"/>
          </p:cNvSpPr>
          <p:nvPr>
            <p:ph type="ftr" sz="quarter" idx="11"/>
          </p:nvPr>
        </p:nvSpPr>
        <p:spPr/>
        <p:txBody>
          <a:bodyPr/>
          <a:lstStyle>
            <a:lvl1pPr>
              <a:defRPr/>
            </a:lvl1pPr>
          </a:lstStyle>
          <a:p>
            <a:endParaRPr lang="en-CA"/>
          </a:p>
        </p:txBody>
      </p:sp>
      <p:sp>
        <p:nvSpPr>
          <p:cNvPr id="9" name="Slide Number Placeholder 8">
            <a:extLst>
              <a:ext uri="{FF2B5EF4-FFF2-40B4-BE49-F238E27FC236}">
                <a16:creationId xmlns:a16="http://schemas.microsoft.com/office/drawing/2014/main" id="{A76DF2D8-9FA1-448F-98F0-643AE743845E}"/>
              </a:ext>
            </a:extLst>
          </p:cNvPr>
          <p:cNvSpPr>
            <a:spLocks noGrp="1"/>
          </p:cNvSpPr>
          <p:nvPr>
            <p:ph type="sldNum" sz="quarter" idx="12"/>
          </p:nvPr>
        </p:nvSpPr>
        <p:spPr/>
        <p:txBody>
          <a:bodyPr/>
          <a:lstStyle>
            <a:lvl1pPr>
              <a:defRPr/>
            </a:lvl1pPr>
          </a:lstStyle>
          <a:p>
            <a:fld id="{D631580A-FE99-40C9-94D3-02EF004DE5E5}" type="slidenum">
              <a:rPr lang="en-CA" smtClean="0"/>
              <a:t>‹#›</a:t>
            </a:fld>
            <a:endParaRPr lang="en-CA"/>
          </a:p>
        </p:txBody>
      </p:sp>
    </p:spTree>
    <p:extLst>
      <p:ext uri="{BB962C8B-B14F-4D97-AF65-F5344CB8AC3E}">
        <p14:creationId xmlns:p14="http://schemas.microsoft.com/office/powerpoint/2010/main" val="1959754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88053-1624-410B-A84D-629A0C81AD6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77FF947-5DC5-4E84-BBF5-849F7484E605}"/>
              </a:ext>
            </a:extLst>
          </p:cNvPr>
          <p:cNvSpPr>
            <a:spLocks noGrp="1"/>
          </p:cNvSpPr>
          <p:nvPr>
            <p:ph type="dt" sz="half" idx="10"/>
          </p:nvPr>
        </p:nvSpPr>
        <p:spPr/>
        <p:txBody>
          <a:bodyPr/>
          <a:lstStyle>
            <a:lvl1pPr>
              <a:defRPr/>
            </a:lvl1pPr>
          </a:lstStyle>
          <a:p>
            <a:fld id="{4A0FA3E4-A9F1-41F8-A7B0-AFF6896F76BF}" type="datetimeFigureOut">
              <a:rPr lang="en-CA" smtClean="0"/>
              <a:t>2018-11-29</a:t>
            </a:fld>
            <a:endParaRPr lang="en-CA"/>
          </a:p>
        </p:txBody>
      </p:sp>
      <p:sp>
        <p:nvSpPr>
          <p:cNvPr id="4" name="Footer Placeholder 3">
            <a:extLst>
              <a:ext uri="{FF2B5EF4-FFF2-40B4-BE49-F238E27FC236}">
                <a16:creationId xmlns:a16="http://schemas.microsoft.com/office/drawing/2014/main" id="{B3425938-5E19-40C1-A8B5-9AFD78516BDA}"/>
              </a:ext>
            </a:extLst>
          </p:cNvPr>
          <p:cNvSpPr>
            <a:spLocks noGrp="1"/>
          </p:cNvSpPr>
          <p:nvPr>
            <p:ph type="ftr" sz="quarter" idx="11"/>
          </p:nvPr>
        </p:nvSpPr>
        <p:spPr/>
        <p:txBody>
          <a:bodyPr/>
          <a:lstStyle>
            <a:lvl1pPr>
              <a:defRPr/>
            </a:lvl1pPr>
          </a:lstStyle>
          <a:p>
            <a:endParaRPr lang="en-CA"/>
          </a:p>
        </p:txBody>
      </p:sp>
      <p:sp>
        <p:nvSpPr>
          <p:cNvPr id="5" name="Slide Number Placeholder 4">
            <a:extLst>
              <a:ext uri="{FF2B5EF4-FFF2-40B4-BE49-F238E27FC236}">
                <a16:creationId xmlns:a16="http://schemas.microsoft.com/office/drawing/2014/main" id="{7F7136E6-6ED2-40EE-A34B-1A8F2E76E590}"/>
              </a:ext>
            </a:extLst>
          </p:cNvPr>
          <p:cNvSpPr>
            <a:spLocks noGrp="1"/>
          </p:cNvSpPr>
          <p:nvPr>
            <p:ph type="sldNum" sz="quarter" idx="12"/>
          </p:nvPr>
        </p:nvSpPr>
        <p:spPr/>
        <p:txBody>
          <a:bodyPr/>
          <a:lstStyle>
            <a:lvl1pPr>
              <a:defRPr/>
            </a:lvl1pPr>
          </a:lstStyle>
          <a:p>
            <a:fld id="{D631580A-FE99-40C9-94D3-02EF004DE5E5}" type="slidenum">
              <a:rPr lang="en-CA" smtClean="0"/>
              <a:t>‹#›</a:t>
            </a:fld>
            <a:endParaRPr lang="en-CA"/>
          </a:p>
        </p:txBody>
      </p:sp>
    </p:spTree>
    <p:extLst>
      <p:ext uri="{BB962C8B-B14F-4D97-AF65-F5344CB8AC3E}">
        <p14:creationId xmlns:p14="http://schemas.microsoft.com/office/powerpoint/2010/main" val="3529620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F0A30D-FC73-49C2-A0FF-A3C3BE48CADD}"/>
              </a:ext>
            </a:extLst>
          </p:cNvPr>
          <p:cNvSpPr>
            <a:spLocks noGrp="1"/>
          </p:cNvSpPr>
          <p:nvPr>
            <p:ph type="dt" sz="half" idx="10"/>
          </p:nvPr>
        </p:nvSpPr>
        <p:spPr/>
        <p:txBody>
          <a:bodyPr/>
          <a:lstStyle>
            <a:lvl1pPr>
              <a:defRPr/>
            </a:lvl1pPr>
          </a:lstStyle>
          <a:p>
            <a:fld id="{4A0FA3E4-A9F1-41F8-A7B0-AFF6896F76BF}" type="datetimeFigureOut">
              <a:rPr lang="en-CA" smtClean="0"/>
              <a:t>2018-11-29</a:t>
            </a:fld>
            <a:endParaRPr lang="en-CA"/>
          </a:p>
        </p:txBody>
      </p:sp>
      <p:sp>
        <p:nvSpPr>
          <p:cNvPr id="3" name="Footer Placeholder 2">
            <a:extLst>
              <a:ext uri="{FF2B5EF4-FFF2-40B4-BE49-F238E27FC236}">
                <a16:creationId xmlns:a16="http://schemas.microsoft.com/office/drawing/2014/main" id="{64408B05-A39A-4D6B-B33D-4AC4902A47C2}"/>
              </a:ext>
            </a:extLst>
          </p:cNvPr>
          <p:cNvSpPr>
            <a:spLocks noGrp="1"/>
          </p:cNvSpPr>
          <p:nvPr>
            <p:ph type="ftr" sz="quarter" idx="11"/>
          </p:nvPr>
        </p:nvSpPr>
        <p:spPr/>
        <p:txBody>
          <a:bodyPr/>
          <a:lstStyle>
            <a:lvl1pPr>
              <a:defRPr/>
            </a:lvl1pPr>
          </a:lstStyle>
          <a:p>
            <a:endParaRPr lang="en-CA"/>
          </a:p>
        </p:txBody>
      </p:sp>
      <p:sp>
        <p:nvSpPr>
          <p:cNvPr id="4" name="Slide Number Placeholder 3">
            <a:extLst>
              <a:ext uri="{FF2B5EF4-FFF2-40B4-BE49-F238E27FC236}">
                <a16:creationId xmlns:a16="http://schemas.microsoft.com/office/drawing/2014/main" id="{AF416E7A-CA57-4B41-BA4A-BFC479548B23}"/>
              </a:ext>
            </a:extLst>
          </p:cNvPr>
          <p:cNvSpPr>
            <a:spLocks noGrp="1"/>
          </p:cNvSpPr>
          <p:nvPr>
            <p:ph type="sldNum" sz="quarter" idx="12"/>
          </p:nvPr>
        </p:nvSpPr>
        <p:spPr/>
        <p:txBody>
          <a:bodyPr/>
          <a:lstStyle>
            <a:lvl1pPr>
              <a:defRPr/>
            </a:lvl1pPr>
          </a:lstStyle>
          <a:p>
            <a:fld id="{D631580A-FE99-40C9-94D3-02EF004DE5E5}" type="slidenum">
              <a:rPr lang="en-CA" smtClean="0"/>
              <a:t>‹#›</a:t>
            </a:fld>
            <a:endParaRPr lang="en-CA"/>
          </a:p>
        </p:txBody>
      </p:sp>
    </p:spTree>
    <p:extLst>
      <p:ext uri="{BB962C8B-B14F-4D97-AF65-F5344CB8AC3E}">
        <p14:creationId xmlns:p14="http://schemas.microsoft.com/office/powerpoint/2010/main" val="3902085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4B563-4F34-44F6-8CD8-F046618BA64D}"/>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9A6F70-7391-4A01-80C0-26869D9AD830}"/>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D36E0CA-A59C-45DB-B17A-AC41533DB41F}"/>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54FA8D-EEA6-4F4B-B33C-966CA0703DCF}"/>
              </a:ext>
            </a:extLst>
          </p:cNvPr>
          <p:cNvSpPr>
            <a:spLocks noGrp="1"/>
          </p:cNvSpPr>
          <p:nvPr>
            <p:ph type="dt" sz="half" idx="10"/>
          </p:nvPr>
        </p:nvSpPr>
        <p:spPr/>
        <p:txBody>
          <a:bodyPr/>
          <a:lstStyle>
            <a:lvl1pPr>
              <a:defRPr/>
            </a:lvl1pPr>
          </a:lstStyle>
          <a:p>
            <a:fld id="{4A0FA3E4-A9F1-41F8-A7B0-AFF6896F76BF}" type="datetimeFigureOut">
              <a:rPr lang="en-CA" smtClean="0"/>
              <a:t>2018-11-29</a:t>
            </a:fld>
            <a:endParaRPr lang="en-CA"/>
          </a:p>
        </p:txBody>
      </p:sp>
      <p:sp>
        <p:nvSpPr>
          <p:cNvPr id="6" name="Footer Placeholder 5">
            <a:extLst>
              <a:ext uri="{FF2B5EF4-FFF2-40B4-BE49-F238E27FC236}">
                <a16:creationId xmlns:a16="http://schemas.microsoft.com/office/drawing/2014/main" id="{B40E1A0E-9F58-476D-9034-C611CCA86192}"/>
              </a:ext>
            </a:extLst>
          </p:cNvPr>
          <p:cNvSpPr>
            <a:spLocks noGrp="1"/>
          </p:cNvSpPr>
          <p:nvPr>
            <p:ph type="ftr" sz="quarter" idx="11"/>
          </p:nvPr>
        </p:nvSpPr>
        <p:spPr/>
        <p:txBody>
          <a:bodyPr/>
          <a:lstStyle>
            <a:lvl1pPr>
              <a:defRPr/>
            </a:lvl1pPr>
          </a:lstStyle>
          <a:p>
            <a:endParaRPr lang="en-CA"/>
          </a:p>
        </p:txBody>
      </p:sp>
      <p:sp>
        <p:nvSpPr>
          <p:cNvPr id="7" name="Slide Number Placeholder 6">
            <a:extLst>
              <a:ext uri="{FF2B5EF4-FFF2-40B4-BE49-F238E27FC236}">
                <a16:creationId xmlns:a16="http://schemas.microsoft.com/office/drawing/2014/main" id="{D59E79F7-7703-4A5D-94D3-C50E73594A13}"/>
              </a:ext>
            </a:extLst>
          </p:cNvPr>
          <p:cNvSpPr>
            <a:spLocks noGrp="1"/>
          </p:cNvSpPr>
          <p:nvPr>
            <p:ph type="sldNum" sz="quarter" idx="12"/>
          </p:nvPr>
        </p:nvSpPr>
        <p:spPr/>
        <p:txBody>
          <a:bodyPr/>
          <a:lstStyle>
            <a:lvl1pPr>
              <a:defRPr/>
            </a:lvl1pPr>
          </a:lstStyle>
          <a:p>
            <a:fld id="{D631580A-FE99-40C9-94D3-02EF004DE5E5}" type="slidenum">
              <a:rPr lang="en-CA" smtClean="0"/>
              <a:t>‹#›</a:t>
            </a:fld>
            <a:endParaRPr lang="en-CA"/>
          </a:p>
        </p:txBody>
      </p:sp>
    </p:spTree>
    <p:extLst>
      <p:ext uri="{BB962C8B-B14F-4D97-AF65-F5344CB8AC3E}">
        <p14:creationId xmlns:p14="http://schemas.microsoft.com/office/powerpoint/2010/main" val="3930473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FDFF7-7A4B-487F-BE8A-8EC9C8CF0CC9}"/>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8CFDF5E5-49EE-49F5-BC3E-1B36172C98D5}"/>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a:p>
        </p:txBody>
      </p:sp>
      <p:sp>
        <p:nvSpPr>
          <p:cNvPr id="4" name="Text Placeholder 3">
            <a:extLst>
              <a:ext uri="{FF2B5EF4-FFF2-40B4-BE49-F238E27FC236}">
                <a16:creationId xmlns:a16="http://schemas.microsoft.com/office/drawing/2014/main" id="{FDA00EB8-CE13-4B5B-B2B0-70CD5DFA39B2}"/>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273FC8E-4E00-46B0-AB89-5865D860B8E6}"/>
              </a:ext>
            </a:extLst>
          </p:cNvPr>
          <p:cNvSpPr>
            <a:spLocks noGrp="1"/>
          </p:cNvSpPr>
          <p:nvPr>
            <p:ph type="dt" sz="half" idx="10"/>
          </p:nvPr>
        </p:nvSpPr>
        <p:spPr/>
        <p:txBody>
          <a:bodyPr/>
          <a:lstStyle>
            <a:lvl1pPr>
              <a:defRPr/>
            </a:lvl1pPr>
          </a:lstStyle>
          <a:p>
            <a:fld id="{4A0FA3E4-A9F1-41F8-A7B0-AFF6896F76BF}" type="datetimeFigureOut">
              <a:rPr lang="en-CA" smtClean="0"/>
              <a:t>2018-11-29</a:t>
            </a:fld>
            <a:endParaRPr lang="en-CA"/>
          </a:p>
        </p:txBody>
      </p:sp>
      <p:sp>
        <p:nvSpPr>
          <p:cNvPr id="6" name="Footer Placeholder 5">
            <a:extLst>
              <a:ext uri="{FF2B5EF4-FFF2-40B4-BE49-F238E27FC236}">
                <a16:creationId xmlns:a16="http://schemas.microsoft.com/office/drawing/2014/main" id="{B90E6C14-B270-48A9-8885-74D44247E578}"/>
              </a:ext>
            </a:extLst>
          </p:cNvPr>
          <p:cNvSpPr>
            <a:spLocks noGrp="1"/>
          </p:cNvSpPr>
          <p:nvPr>
            <p:ph type="ftr" sz="quarter" idx="11"/>
          </p:nvPr>
        </p:nvSpPr>
        <p:spPr/>
        <p:txBody>
          <a:bodyPr/>
          <a:lstStyle>
            <a:lvl1pPr>
              <a:defRPr/>
            </a:lvl1pPr>
          </a:lstStyle>
          <a:p>
            <a:endParaRPr lang="en-CA"/>
          </a:p>
        </p:txBody>
      </p:sp>
      <p:sp>
        <p:nvSpPr>
          <p:cNvPr id="7" name="Slide Number Placeholder 6">
            <a:extLst>
              <a:ext uri="{FF2B5EF4-FFF2-40B4-BE49-F238E27FC236}">
                <a16:creationId xmlns:a16="http://schemas.microsoft.com/office/drawing/2014/main" id="{CFF77D8D-F04D-43A0-B291-B1211204812F}"/>
              </a:ext>
            </a:extLst>
          </p:cNvPr>
          <p:cNvSpPr>
            <a:spLocks noGrp="1"/>
          </p:cNvSpPr>
          <p:nvPr>
            <p:ph type="sldNum" sz="quarter" idx="12"/>
          </p:nvPr>
        </p:nvSpPr>
        <p:spPr/>
        <p:txBody>
          <a:bodyPr/>
          <a:lstStyle>
            <a:lvl1pPr>
              <a:defRPr/>
            </a:lvl1pPr>
          </a:lstStyle>
          <a:p>
            <a:fld id="{D631580A-FE99-40C9-94D3-02EF004DE5E5}" type="slidenum">
              <a:rPr lang="en-CA" smtClean="0"/>
              <a:t>‹#›</a:t>
            </a:fld>
            <a:endParaRPr lang="en-CA"/>
          </a:p>
        </p:txBody>
      </p:sp>
    </p:spTree>
    <p:extLst>
      <p:ext uri="{BB962C8B-B14F-4D97-AF65-F5344CB8AC3E}">
        <p14:creationId xmlns:p14="http://schemas.microsoft.com/office/powerpoint/2010/main" val="266714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BA2374-FF98-4478-8C9E-61E25EA0CFF9}"/>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8756AE04-595F-436A-80DB-DD8D33ED85B0}"/>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4662DC03-88FB-4351-8507-AB923CFE8AF7}"/>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4A0FA3E4-A9F1-41F8-A7B0-AFF6896F76BF}" type="datetimeFigureOut">
              <a:rPr lang="en-CA" smtClean="0"/>
              <a:t>2018-11-29</a:t>
            </a:fld>
            <a:endParaRPr lang="en-CA"/>
          </a:p>
        </p:txBody>
      </p:sp>
      <p:sp>
        <p:nvSpPr>
          <p:cNvPr id="1029" name="Rectangle 5">
            <a:extLst>
              <a:ext uri="{FF2B5EF4-FFF2-40B4-BE49-F238E27FC236}">
                <a16:creationId xmlns:a16="http://schemas.microsoft.com/office/drawing/2014/main" id="{13AD426B-3A76-4003-B8E0-6934FC0440D3}"/>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CA"/>
          </a:p>
        </p:txBody>
      </p:sp>
      <p:sp>
        <p:nvSpPr>
          <p:cNvPr id="1030" name="Rectangle 6">
            <a:extLst>
              <a:ext uri="{FF2B5EF4-FFF2-40B4-BE49-F238E27FC236}">
                <a16:creationId xmlns:a16="http://schemas.microsoft.com/office/drawing/2014/main" id="{32B3FD27-4073-4EEE-BD48-B5BF7FFBBE5B}"/>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D631580A-FE99-40C9-94D3-02EF004DE5E5}" type="slidenum">
              <a:rPr lang="en-CA" smtClean="0"/>
              <a:t>‹#›</a:t>
            </a:fld>
            <a:endParaRPr lang="en-CA"/>
          </a:p>
        </p:txBody>
      </p:sp>
    </p:spTree>
    <p:extLst>
      <p:ext uri="{BB962C8B-B14F-4D97-AF65-F5344CB8AC3E}">
        <p14:creationId xmlns:p14="http://schemas.microsoft.com/office/powerpoint/2010/main" val="25534943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21.jpeg"/><Relationship Id="rId3" Type="http://schemas.microsoft.com/office/2007/relationships/hdphoto" Target="../media/hdphoto1.wdp"/><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2484E-64D9-4EA8-8195-1618595186C7}"/>
              </a:ext>
            </a:extLst>
          </p:cNvPr>
          <p:cNvSpPr>
            <a:spLocks noGrp="1"/>
          </p:cNvSpPr>
          <p:nvPr>
            <p:ph type="ctrTitle"/>
          </p:nvPr>
        </p:nvSpPr>
        <p:spPr>
          <a:xfrm>
            <a:off x="1524000" y="1214438"/>
            <a:ext cx="9817768" cy="2387600"/>
          </a:xfrm>
        </p:spPr>
        <p:txBody>
          <a:bodyPr/>
          <a:lstStyle/>
          <a:p>
            <a:r>
              <a:rPr lang="en-US" dirty="0">
                <a:solidFill>
                  <a:srgbClr val="FFFF00"/>
                </a:solidFill>
                <a:latin typeface="Bahnschrift SemiBold Condensed" panose="020B0502040204020203" pitchFamily="34" charset="0"/>
              </a:rPr>
              <a:t>Predicting the Oscars:</a:t>
            </a:r>
            <a:br>
              <a:rPr lang="en-US" dirty="0">
                <a:solidFill>
                  <a:srgbClr val="FFFF00"/>
                </a:solidFill>
                <a:latin typeface="Bahnschrift SemiBold Condensed" panose="020B0502040204020203" pitchFamily="34" charset="0"/>
              </a:rPr>
            </a:br>
            <a:r>
              <a:rPr lang="en-US" dirty="0">
                <a:solidFill>
                  <a:srgbClr val="FFFF00"/>
                </a:solidFill>
                <a:latin typeface="Bahnschrift SemiBold Condensed" panose="020B0502040204020203" pitchFamily="34" charset="0"/>
              </a:rPr>
              <a:t>WHO WILL WIN BEST PICTURE FOR 2018</a:t>
            </a:r>
            <a:r>
              <a:rPr lang="en-US" dirty="0">
                <a:solidFill>
                  <a:srgbClr val="FFFF00"/>
                </a:solidFill>
              </a:rPr>
              <a:t> </a:t>
            </a:r>
            <a:endParaRPr lang="en-CA" dirty="0">
              <a:solidFill>
                <a:srgbClr val="FFFF00"/>
              </a:solidFill>
            </a:endParaRPr>
          </a:p>
        </p:txBody>
      </p:sp>
      <p:sp>
        <p:nvSpPr>
          <p:cNvPr id="3" name="Subtitle 2">
            <a:extLst>
              <a:ext uri="{FF2B5EF4-FFF2-40B4-BE49-F238E27FC236}">
                <a16:creationId xmlns:a16="http://schemas.microsoft.com/office/drawing/2014/main" id="{3873FEF1-2AC6-4D73-AFBC-04F79D0C5E94}"/>
              </a:ext>
            </a:extLst>
          </p:cNvPr>
          <p:cNvSpPr>
            <a:spLocks noGrp="1"/>
          </p:cNvSpPr>
          <p:nvPr>
            <p:ph type="subTitle" idx="1"/>
          </p:nvPr>
        </p:nvSpPr>
        <p:spPr/>
        <p:txBody>
          <a:bodyPr/>
          <a:lstStyle/>
          <a:p>
            <a:endParaRPr lang="en-US" dirty="0">
              <a:solidFill>
                <a:srgbClr val="FFFF00"/>
              </a:solidFill>
            </a:endParaRPr>
          </a:p>
          <a:p>
            <a:endParaRPr lang="en-US" dirty="0">
              <a:solidFill>
                <a:srgbClr val="FFFF00"/>
              </a:solidFill>
            </a:endParaRPr>
          </a:p>
          <a:p>
            <a:r>
              <a:rPr lang="en-US" dirty="0">
                <a:solidFill>
                  <a:srgbClr val="FFFF00"/>
                </a:solidFill>
              </a:rPr>
              <a:t>A Feature Presentation brought to you by:</a:t>
            </a:r>
          </a:p>
          <a:p>
            <a:r>
              <a:rPr lang="en-US" dirty="0">
                <a:solidFill>
                  <a:srgbClr val="FFFF00"/>
                </a:solidFill>
              </a:rPr>
              <a:t>Sara, Jesse, Tao, Steve</a:t>
            </a:r>
            <a:endParaRPr lang="en-CA" dirty="0">
              <a:solidFill>
                <a:srgbClr val="FFFF00"/>
              </a:solidFill>
            </a:endParaRPr>
          </a:p>
        </p:txBody>
      </p:sp>
    </p:spTree>
    <p:extLst>
      <p:ext uri="{BB962C8B-B14F-4D97-AF65-F5344CB8AC3E}">
        <p14:creationId xmlns:p14="http://schemas.microsoft.com/office/powerpoint/2010/main" val="171199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AF17-8265-4BAD-BDFA-9B045FA11719}"/>
              </a:ext>
            </a:extLst>
          </p:cNvPr>
          <p:cNvSpPr>
            <a:spLocks noGrp="1"/>
          </p:cNvSpPr>
          <p:nvPr>
            <p:ph type="title"/>
          </p:nvPr>
        </p:nvSpPr>
        <p:spPr>
          <a:xfrm>
            <a:off x="410816" y="562356"/>
            <a:ext cx="10908213" cy="783603"/>
          </a:xfrm>
        </p:spPr>
        <p:txBody>
          <a:bodyPr/>
          <a:lstStyle/>
          <a:p>
            <a:pPr algn="l"/>
            <a:r>
              <a:rPr lang="en-US" dirty="0">
                <a:solidFill>
                  <a:srgbClr val="FFFF00"/>
                </a:solidFill>
              </a:rPr>
              <a:t>	ACT THREE: Budget / Revenue</a:t>
            </a:r>
            <a:endParaRPr lang="en-CA" dirty="0">
              <a:solidFill>
                <a:srgbClr val="FFFF00"/>
              </a:solidFill>
            </a:endParaRPr>
          </a:p>
        </p:txBody>
      </p:sp>
      <p:pic>
        <p:nvPicPr>
          <p:cNvPr id="7" name="Picture 6">
            <a:extLst>
              <a:ext uri="{FF2B5EF4-FFF2-40B4-BE49-F238E27FC236}">
                <a16:creationId xmlns:a16="http://schemas.microsoft.com/office/drawing/2014/main" id="{3FE28F2D-60DF-45FB-9577-EF7B589D35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3389" y="1368911"/>
            <a:ext cx="7554436" cy="5036291"/>
          </a:xfrm>
          <a:prstGeom prst="rect">
            <a:avLst/>
          </a:prstGeom>
        </p:spPr>
      </p:pic>
      <p:sp>
        <p:nvSpPr>
          <p:cNvPr id="5" name="Arrow: Striped Right 4">
            <a:extLst>
              <a:ext uri="{FF2B5EF4-FFF2-40B4-BE49-F238E27FC236}">
                <a16:creationId xmlns:a16="http://schemas.microsoft.com/office/drawing/2014/main" id="{83921944-4D15-430D-AE74-94AEF74ED40B}"/>
              </a:ext>
            </a:extLst>
          </p:cNvPr>
          <p:cNvSpPr/>
          <p:nvPr/>
        </p:nvSpPr>
        <p:spPr>
          <a:xfrm rot="19800008">
            <a:off x="6311860" y="2141734"/>
            <a:ext cx="1855304" cy="954156"/>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WATER WORLD</a:t>
            </a:r>
            <a:endParaRPr lang="en-CA" dirty="0"/>
          </a:p>
        </p:txBody>
      </p:sp>
    </p:spTree>
    <p:extLst>
      <p:ext uri="{BB962C8B-B14F-4D97-AF65-F5344CB8AC3E}">
        <p14:creationId xmlns:p14="http://schemas.microsoft.com/office/powerpoint/2010/main" val="16516918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423B1-AA9C-4316-BAE8-66B86E4B95D9}"/>
              </a:ext>
            </a:extLst>
          </p:cNvPr>
          <p:cNvSpPr>
            <a:spLocks noGrp="1"/>
          </p:cNvSpPr>
          <p:nvPr>
            <p:ph type="title"/>
          </p:nvPr>
        </p:nvSpPr>
        <p:spPr/>
        <p:txBody>
          <a:bodyPr/>
          <a:lstStyle/>
          <a:p>
            <a:pPr algn="l"/>
            <a:r>
              <a:rPr lang="en-US" dirty="0">
                <a:solidFill>
                  <a:srgbClr val="FFFF00"/>
                </a:solidFill>
              </a:rPr>
              <a:t>ACT THREE: Viewer Ratings</a:t>
            </a:r>
            <a:endParaRPr lang="en-CA" dirty="0"/>
          </a:p>
        </p:txBody>
      </p:sp>
      <p:pic>
        <p:nvPicPr>
          <p:cNvPr id="11" name="Picture 10">
            <a:extLst>
              <a:ext uri="{FF2B5EF4-FFF2-40B4-BE49-F238E27FC236}">
                <a16:creationId xmlns:a16="http://schemas.microsoft.com/office/drawing/2014/main" id="{42A8DFE2-0CBB-4D71-9CE9-735CF31A1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263" y="1140911"/>
            <a:ext cx="7419474" cy="2473157"/>
          </a:xfrm>
          <a:prstGeom prst="rect">
            <a:avLst/>
          </a:prstGeom>
        </p:spPr>
      </p:pic>
      <p:pic>
        <p:nvPicPr>
          <p:cNvPr id="13" name="Picture 12">
            <a:extLst>
              <a:ext uri="{FF2B5EF4-FFF2-40B4-BE49-F238E27FC236}">
                <a16:creationId xmlns:a16="http://schemas.microsoft.com/office/drawing/2014/main" id="{939FD867-EB2D-4070-8AC2-11FA1FBBAA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263" y="3614068"/>
            <a:ext cx="7419474" cy="2473158"/>
          </a:xfrm>
          <a:prstGeom prst="rect">
            <a:avLst/>
          </a:prstGeom>
        </p:spPr>
      </p:pic>
    </p:spTree>
    <p:extLst>
      <p:ext uri="{BB962C8B-B14F-4D97-AF65-F5344CB8AC3E}">
        <p14:creationId xmlns:p14="http://schemas.microsoft.com/office/powerpoint/2010/main" val="3425711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AF17-8265-4BAD-BDFA-9B045FA11719}"/>
              </a:ext>
            </a:extLst>
          </p:cNvPr>
          <p:cNvSpPr>
            <a:spLocks noGrp="1"/>
          </p:cNvSpPr>
          <p:nvPr>
            <p:ph type="title"/>
          </p:nvPr>
        </p:nvSpPr>
        <p:spPr>
          <a:xfrm>
            <a:off x="410816" y="562356"/>
            <a:ext cx="10908213" cy="783603"/>
          </a:xfrm>
        </p:spPr>
        <p:txBody>
          <a:bodyPr/>
          <a:lstStyle/>
          <a:p>
            <a:pPr algn="l"/>
            <a:r>
              <a:rPr lang="en-US" dirty="0">
                <a:solidFill>
                  <a:srgbClr val="FFFF00"/>
                </a:solidFill>
              </a:rPr>
              <a:t>	ACT THREE: Rating</a:t>
            </a:r>
            <a:endParaRPr lang="en-CA" dirty="0">
              <a:solidFill>
                <a:srgbClr val="FFFF00"/>
              </a:solidFill>
            </a:endParaRPr>
          </a:p>
        </p:txBody>
      </p:sp>
      <p:pic>
        <p:nvPicPr>
          <p:cNvPr id="4" name="Picture 3">
            <a:extLst>
              <a:ext uri="{FF2B5EF4-FFF2-40B4-BE49-F238E27FC236}">
                <a16:creationId xmlns:a16="http://schemas.microsoft.com/office/drawing/2014/main" id="{DD1A11EC-5B7E-4224-9398-FCCE84300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903" y="1599566"/>
            <a:ext cx="10206580" cy="3402193"/>
          </a:xfrm>
          <a:prstGeom prst="rect">
            <a:avLst/>
          </a:prstGeom>
        </p:spPr>
      </p:pic>
      <p:sp>
        <p:nvSpPr>
          <p:cNvPr id="8" name="Text Placeholder 3">
            <a:extLst>
              <a:ext uri="{FF2B5EF4-FFF2-40B4-BE49-F238E27FC236}">
                <a16:creationId xmlns:a16="http://schemas.microsoft.com/office/drawing/2014/main" id="{2BA243C3-A8E8-474E-AA78-7F0056F30F59}"/>
              </a:ext>
            </a:extLst>
          </p:cNvPr>
          <p:cNvSpPr>
            <a:spLocks noGrp="1"/>
          </p:cNvSpPr>
          <p:nvPr>
            <p:ph type="body" sz="half" idx="2"/>
          </p:nvPr>
        </p:nvSpPr>
        <p:spPr>
          <a:xfrm>
            <a:off x="2204044" y="5167346"/>
            <a:ext cx="4116545" cy="766260"/>
          </a:xfrm>
        </p:spPr>
        <p:txBody>
          <a:bodyPr/>
          <a:lstStyle/>
          <a:p>
            <a:r>
              <a:rPr lang="en-US" sz="3200" dirty="0">
                <a:solidFill>
                  <a:srgbClr val="FFFF00"/>
                </a:solidFill>
              </a:rPr>
              <a:t>Do Not be Deceived!</a:t>
            </a:r>
          </a:p>
        </p:txBody>
      </p:sp>
    </p:spTree>
    <p:extLst>
      <p:ext uri="{BB962C8B-B14F-4D97-AF65-F5344CB8AC3E}">
        <p14:creationId xmlns:p14="http://schemas.microsoft.com/office/powerpoint/2010/main" val="3611388035"/>
      </p:ext>
    </p:extLst>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AF17-8265-4BAD-BDFA-9B045FA11719}"/>
              </a:ext>
            </a:extLst>
          </p:cNvPr>
          <p:cNvSpPr>
            <a:spLocks noGrp="1"/>
          </p:cNvSpPr>
          <p:nvPr>
            <p:ph type="title"/>
          </p:nvPr>
        </p:nvSpPr>
        <p:spPr>
          <a:xfrm>
            <a:off x="410816" y="562356"/>
            <a:ext cx="10908213" cy="783603"/>
          </a:xfrm>
        </p:spPr>
        <p:txBody>
          <a:bodyPr/>
          <a:lstStyle/>
          <a:p>
            <a:pPr algn="l"/>
            <a:r>
              <a:rPr lang="en-US" dirty="0">
                <a:solidFill>
                  <a:srgbClr val="FFFF00"/>
                </a:solidFill>
              </a:rPr>
              <a:t>	ACT THREE: Rating</a:t>
            </a:r>
            <a:endParaRPr lang="en-CA" dirty="0">
              <a:solidFill>
                <a:srgbClr val="FFFF00"/>
              </a:solidFill>
            </a:endParaRPr>
          </a:p>
        </p:txBody>
      </p:sp>
      <p:pic>
        <p:nvPicPr>
          <p:cNvPr id="4" name="Picture 3">
            <a:extLst>
              <a:ext uri="{FF2B5EF4-FFF2-40B4-BE49-F238E27FC236}">
                <a16:creationId xmlns:a16="http://schemas.microsoft.com/office/drawing/2014/main" id="{5D29B7DC-3B0B-4A9C-B997-FD81E8E0B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433942"/>
            <a:ext cx="10331116" cy="4861702"/>
          </a:xfrm>
          <a:prstGeom prst="rect">
            <a:avLst/>
          </a:prstGeom>
        </p:spPr>
      </p:pic>
    </p:spTree>
    <p:extLst>
      <p:ext uri="{BB962C8B-B14F-4D97-AF65-F5344CB8AC3E}">
        <p14:creationId xmlns:p14="http://schemas.microsoft.com/office/powerpoint/2010/main" val="3252697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AF17-8265-4BAD-BDFA-9B045FA11719}"/>
              </a:ext>
            </a:extLst>
          </p:cNvPr>
          <p:cNvSpPr>
            <a:spLocks noGrp="1"/>
          </p:cNvSpPr>
          <p:nvPr>
            <p:ph type="title"/>
          </p:nvPr>
        </p:nvSpPr>
        <p:spPr>
          <a:xfrm>
            <a:off x="410816" y="562357"/>
            <a:ext cx="11235752" cy="688928"/>
          </a:xfrm>
        </p:spPr>
        <p:txBody>
          <a:bodyPr/>
          <a:lstStyle/>
          <a:p>
            <a:pPr algn="l"/>
            <a:r>
              <a:rPr lang="en-US" dirty="0">
                <a:solidFill>
                  <a:srgbClr val="FFFF00"/>
                </a:solidFill>
              </a:rPr>
              <a:t>ACT THREE: Recursive Feature Elimination</a:t>
            </a:r>
            <a:endParaRPr lang="en-CA" dirty="0">
              <a:solidFill>
                <a:srgbClr val="FFFF00"/>
              </a:solidFill>
            </a:endParaRPr>
          </a:p>
        </p:txBody>
      </p:sp>
      <p:pic>
        <p:nvPicPr>
          <p:cNvPr id="5" name="Picture 4">
            <a:extLst>
              <a:ext uri="{FF2B5EF4-FFF2-40B4-BE49-F238E27FC236}">
                <a16:creationId xmlns:a16="http://schemas.microsoft.com/office/drawing/2014/main" id="{A1975AF8-3FF9-42D3-AC9B-268A24CBD3B2}"/>
              </a:ext>
            </a:extLst>
          </p:cNvPr>
          <p:cNvPicPr>
            <a:picLocks noChangeAspect="1"/>
          </p:cNvPicPr>
          <p:nvPr/>
        </p:nvPicPr>
        <p:blipFill>
          <a:blip r:embed="rId2"/>
          <a:stretch>
            <a:fillRect/>
          </a:stretch>
        </p:blipFill>
        <p:spPr>
          <a:xfrm>
            <a:off x="5017168" y="3677401"/>
            <a:ext cx="6629400" cy="1781175"/>
          </a:xfrm>
          <a:prstGeom prst="rect">
            <a:avLst/>
          </a:prstGeom>
        </p:spPr>
      </p:pic>
      <p:pic>
        <p:nvPicPr>
          <p:cNvPr id="6" name="Picture 5">
            <a:extLst>
              <a:ext uri="{FF2B5EF4-FFF2-40B4-BE49-F238E27FC236}">
                <a16:creationId xmlns:a16="http://schemas.microsoft.com/office/drawing/2014/main" id="{2E61D6B6-9DF4-4F5F-B71D-5AC63B5DC53C}"/>
              </a:ext>
            </a:extLst>
          </p:cNvPr>
          <p:cNvPicPr>
            <a:picLocks noChangeAspect="1"/>
          </p:cNvPicPr>
          <p:nvPr/>
        </p:nvPicPr>
        <p:blipFill>
          <a:blip r:embed="rId3"/>
          <a:stretch>
            <a:fillRect/>
          </a:stretch>
        </p:blipFill>
        <p:spPr>
          <a:xfrm>
            <a:off x="2085724" y="1809749"/>
            <a:ext cx="2582529" cy="3834323"/>
          </a:xfrm>
          <a:prstGeom prst="rect">
            <a:avLst/>
          </a:prstGeom>
        </p:spPr>
      </p:pic>
      <p:sp>
        <p:nvSpPr>
          <p:cNvPr id="7" name="Text Placeholder 3">
            <a:extLst>
              <a:ext uri="{FF2B5EF4-FFF2-40B4-BE49-F238E27FC236}">
                <a16:creationId xmlns:a16="http://schemas.microsoft.com/office/drawing/2014/main" id="{22CC3FDD-FCA0-482F-9C16-62FCB1823EF3}"/>
              </a:ext>
            </a:extLst>
          </p:cNvPr>
          <p:cNvSpPr txBox="1">
            <a:spLocks/>
          </p:cNvSpPr>
          <p:nvPr/>
        </p:nvSpPr>
        <p:spPr bwMode="auto">
          <a:xfrm>
            <a:off x="5017168" y="2065130"/>
            <a:ext cx="6244794" cy="1115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sz="1600" kern="1200">
                <a:solidFill>
                  <a:schemeClr val="tx1"/>
                </a:solidFill>
                <a:latin typeface="+mn-lt"/>
                <a:ea typeface="+mn-ea"/>
                <a:cs typeface="+mn-cs"/>
              </a:defRPr>
            </a:lvl1pPr>
            <a:lvl2pPr marL="457200" indent="0" algn="l" rtl="0" eaLnBrk="1" fontAlgn="base" hangingPunct="1">
              <a:spcBef>
                <a:spcPct val="20000"/>
              </a:spcBef>
              <a:spcAft>
                <a:spcPct val="0"/>
              </a:spcAft>
              <a:buNone/>
              <a:defRPr sz="1400" kern="1200">
                <a:solidFill>
                  <a:schemeClr val="tx1"/>
                </a:solidFill>
                <a:latin typeface="+mn-lt"/>
                <a:ea typeface="+mn-ea"/>
                <a:cs typeface="+mn-cs"/>
              </a:defRPr>
            </a:lvl2pPr>
            <a:lvl3pPr marL="914400" indent="0" algn="l" rtl="0" eaLnBrk="1" fontAlgn="base" hangingPunct="1">
              <a:spcBef>
                <a:spcPct val="20000"/>
              </a:spcBef>
              <a:spcAft>
                <a:spcPct val="0"/>
              </a:spcAft>
              <a:buNone/>
              <a:defRPr sz="1200" kern="1200">
                <a:solidFill>
                  <a:schemeClr val="tx1"/>
                </a:solidFill>
                <a:latin typeface="+mn-lt"/>
                <a:ea typeface="+mn-ea"/>
                <a:cs typeface="+mn-cs"/>
              </a:defRPr>
            </a:lvl3pPr>
            <a:lvl4pPr marL="1371600" indent="0" algn="l" rtl="0" eaLnBrk="1" fontAlgn="base" hangingPunct="1">
              <a:spcBef>
                <a:spcPct val="20000"/>
              </a:spcBef>
              <a:spcAft>
                <a:spcPct val="0"/>
              </a:spcAft>
              <a:buNone/>
              <a:defRPr sz="1000" kern="1200">
                <a:solidFill>
                  <a:schemeClr val="tx1"/>
                </a:solidFill>
                <a:latin typeface="+mn-lt"/>
                <a:ea typeface="+mn-ea"/>
                <a:cs typeface="+mn-cs"/>
              </a:defRPr>
            </a:lvl4pPr>
            <a:lvl5pPr marL="1828800" indent="0" algn="l" rtl="0" eaLnBrk="1" fontAlgn="base" hangingPunct="1">
              <a:spcBef>
                <a:spcPct val="20000"/>
              </a:spcBef>
              <a:spcAft>
                <a:spcPct val="0"/>
              </a:spcAft>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solidFill>
                  <a:srgbClr val="FFFF00"/>
                </a:solidFill>
              </a:rPr>
              <a:t>Weight is assigned to each of the 49 features inputted through Logistic Regression (estimator). Then the least important feature are recursively pruned from the set of features until the top 10 most influential features are reached. </a:t>
            </a:r>
          </a:p>
          <a:p>
            <a:pPr marL="285750" indent="-285750">
              <a:buFont typeface="Wingdings" panose="05000000000000000000" pitchFamily="2" charset="2"/>
              <a:buChar char="v"/>
            </a:pPr>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CA" u="sng" dirty="0">
              <a:solidFill>
                <a:srgbClr val="FFFF00"/>
              </a:solidFill>
            </a:endParaRPr>
          </a:p>
        </p:txBody>
      </p:sp>
    </p:spTree>
    <p:extLst>
      <p:ext uri="{BB962C8B-B14F-4D97-AF65-F5344CB8AC3E}">
        <p14:creationId xmlns:p14="http://schemas.microsoft.com/office/powerpoint/2010/main" val="37509477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colorTemperature colorTemp="6543"/>
                    </a14:imgEffect>
                    <a14:imgEffect>
                      <a14:saturation sat="16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AF17-8265-4BAD-BDFA-9B045FA11719}"/>
              </a:ext>
            </a:extLst>
          </p:cNvPr>
          <p:cNvSpPr>
            <a:spLocks noGrp="1"/>
          </p:cNvSpPr>
          <p:nvPr>
            <p:ph type="title"/>
          </p:nvPr>
        </p:nvSpPr>
        <p:spPr>
          <a:xfrm>
            <a:off x="396748" y="309138"/>
            <a:ext cx="10908213" cy="783603"/>
          </a:xfrm>
        </p:spPr>
        <p:txBody>
          <a:bodyPr/>
          <a:lstStyle/>
          <a:p>
            <a:pPr algn="l"/>
            <a:r>
              <a:rPr lang="en-US">
                <a:solidFill>
                  <a:srgbClr val="FFFF00"/>
                </a:solidFill>
              </a:rPr>
              <a:t>	ACT FOUR: What does it take to be Nominated?</a:t>
            </a:r>
            <a:endParaRPr lang="en-CA" dirty="0">
              <a:solidFill>
                <a:srgbClr val="FFFF00"/>
              </a:solidFill>
            </a:endParaRPr>
          </a:p>
        </p:txBody>
      </p:sp>
      <p:pic>
        <p:nvPicPr>
          <p:cNvPr id="16" name="Graphic 15" descr="Database">
            <a:extLst>
              <a:ext uri="{FF2B5EF4-FFF2-40B4-BE49-F238E27FC236}">
                <a16:creationId xmlns:a16="http://schemas.microsoft.com/office/drawing/2014/main" id="{2193D471-2E9E-4149-9149-A668BA73F9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2971800"/>
            <a:ext cx="914400" cy="914400"/>
          </a:xfrm>
          <a:prstGeom prst="rect">
            <a:avLst/>
          </a:prstGeom>
        </p:spPr>
      </p:pic>
      <p:sp>
        <p:nvSpPr>
          <p:cNvPr id="4" name="Text Placeholder 3">
            <a:extLst>
              <a:ext uri="{FF2B5EF4-FFF2-40B4-BE49-F238E27FC236}">
                <a16:creationId xmlns:a16="http://schemas.microsoft.com/office/drawing/2014/main" id="{3AF7822A-C20A-A949-9558-E01C2F482BAF}"/>
              </a:ext>
            </a:extLst>
          </p:cNvPr>
          <p:cNvSpPr txBox="1">
            <a:spLocks/>
          </p:cNvSpPr>
          <p:nvPr/>
        </p:nvSpPr>
        <p:spPr bwMode="auto">
          <a:xfrm>
            <a:off x="193604" y="1092741"/>
            <a:ext cx="6533098" cy="2832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sz="1600" kern="1200">
                <a:solidFill>
                  <a:schemeClr val="tx1"/>
                </a:solidFill>
                <a:latin typeface="+mn-lt"/>
                <a:ea typeface="+mn-ea"/>
                <a:cs typeface="+mn-cs"/>
              </a:defRPr>
            </a:lvl1pPr>
            <a:lvl2pPr marL="457200" indent="0" algn="l" rtl="0" eaLnBrk="1" fontAlgn="base" hangingPunct="1">
              <a:spcBef>
                <a:spcPct val="20000"/>
              </a:spcBef>
              <a:spcAft>
                <a:spcPct val="0"/>
              </a:spcAft>
              <a:buNone/>
              <a:defRPr sz="1400" kern="1200">
                <a:solidFill>
                  <a:schemeClr val="tx1"/>
                </a:solidFill>
                <a:latin typeface="+mn-lt"/>
                <a:ea typeface="+mn-ea"/>
                <a:cs typeface="+mn-cs"/>
              </a:defRPr>
            </a:lvl2pPr>
            <a:lvl3pPr marL="914400" indent="0" algn="l" rtl="0" eaLnBrk="1" fontAlgn="base" hangingPunct="1">
              <a:spcBef>
                <a:spcPct val="20000"/>
              </a:spcBef>
              <a:spcAft>
                <a:spcPct val="0"/>
              </a:spcAft>
              <a:buNone/>
              <a:defRPr sz="1200" kern="1200">
                <a:solidFill>
                  <a:schemeClr val="tx1"/>
                </a:solidFill>
                <a:latin typeface="+mn-lt"/>
                <a:ea typeface="+mn-ea"/>
                <a:cs typeface="+mn-cs"/>
              </a:defRPr>
            </a:lvl3pPr>
            <a:lvl4pPr marL="1371600" indent="0" algn="l" rtl="0" eaLnBrk="1" fontAlgn="base" hangingPunct="1">
              <a:spcBef>
                <a:spcPct val="20000"/>
              </a:spcBef>
              <a:spcAft>
                <a:spcPct val="0"/>
              </a:spcAft>
              <a:buNone/>
              <a:defRPr sz="1000" kern="1200">
                <a:solidFill>
                  <a:schemeClr val="tx1"/>
                </a:solidFill>
                <a:latin typeface="+mn-lt"/>
                <a:ea typeface="+mn-ea"/>
                <a:cs typeface="+mn-cs"/>
              </a:defRPr>
            </a:lvl4pPr>
            <a:lvl5pPr marL="1828800" indent="0" algn="l" rtl="0" eaLnBrk="1" fontAlgn="base" hangingPunct="1">
              <a:spcBef>
                <a:spcPct val="20000"/>
              </a:spcBef>
              <a:spcAft>
                <a:spcPct val="0"/>
              </a:spcAft>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800" b="1" dirty="0">
                <a:solidFill>
                  <a:srgbClr val="FFFF00"/>
                </a:solidFill>
              </a:rPr>
              <a:t>Oscar Nomination Prediction Model Pipeline</a:t>
            </a:r>
          </a:p>
          <a:p>
            <a:pPr marL="342900" indent="-342900">
              <a:buAutoNum type="arabicPeriod"/>
            </a:pPr>
            <a:r>
              <a:rPr lang="en-US" dirty="0">
                <a:solidFill>
                  <a:srgbClr val="FFFF00"/>
                </a:solidFill>
              </a:rPr>
              <a:t>Data Set: TMDB 5000 Movies data and API query</a:t>
            </a:r>
          </a:p>
          <a:p>
            <a:pPr marL="342900" indent="-342900">
              <a:buAutoNum type="arabicPeriod"/>
            </a:pPr>
            <a:r>
              <a:rPr lang="en-US" dirty="0">
                <a:solidFill>
                  <a:srgbClr val="FFFF00"/>
                </a:solidFill>
              </a:rPr>
              <a:t>Data Preparation:</a:t>
            </a:r>
          </a:p>
          <a:p>
            <a:r>
              <a:rPr lang="en-US" dirty="0">
                <a:solidFill>
                  <a:srgbClr val="FFFF00"/>
                </a:solidFill>
              </a:rPr>
              <a:t>      Movie Title  &gt;&gt;API query &gt;&gt; TMDB id &gt;&gt; Detail Movie Information</a:t>
            </a:r>
          </a:p>
          <a:p>
            <a:pPr marL="342900" indent="-342900">
              <a:buAutoNum type="arabicPeriod" startAt="3"/>
            </a:pPr>
            <a:r>
              <a:rPr lang="en-US" dirty="0">
                <a:solidFill>
                  <a:srgbClr val="FFFF00"/>
                </a:solidFill>
              </a:rPr>
              <a:t>Feature Extraction</a:t>
            </a:r>
          </a:p>
          <a:p>
            <a:r>
              <a:rPr lang="en-US" dirty="0">
                <a:solidFill>
                  <a:srgbClr val="FFFF00"/>
                </a:solidFill>
              </a:rPr>
              <a:t>      budget, revenue, rate, genre, release date, etc.</a:t>
            </a:r>
          </a:p>
          <a:p>
            <a:pPr marL="342900" indent="-342900">
              <a:buAutoNum type="arabicPeriod" startAt="4"/>
            </a:pPr>
            <a:r>
              <a:rPr lang="en-US" dirty="0">
                <a:solidFill>
                  <a:srgbClr val="FFFF00"/>
                </a:solidFill>
              </a:rPr>
              <a:t>Test Data and Model Training (5000/w 383 labeled data)</a:t>
            </a:r>
          </a:p>
          <a:p>
            <a:pPr marL="342900" indent="-342900">
              <a:buAutoNum type="arabicPeriod" startAt="4"/>
            </a:pPr>
            <a:r>
              <a:rPr lang="en-US" dirty="0">
                <a:solidFill>
                  <a:srgbClr val="FFFF00"/>
                </a:solidFill>
              </a:rPr>
              <a:t>Predictions and Model Tuning</a:t>
            </a:r>
          </a:p>
          <a:p>
            <a:pPr marL="342900" indent="-342900">
              <a:buAutoNum type="arabicPeriod" startAt="3"/>
            </a:pPr>
            <a:endParaRPr lang="en-US" dirty="0">
              <a:solidFill>
                <a:srgbClr val="FFFF00"/>
              </a:solidFill>
            </a:endParaRPr>
          </a:p>
          <a:p>
            <a:r>
              <a:rPr lang="en-US" dirty="0">
                <a:solidFill>
                  <a:srgbClr val="FFFF00"/>
                </a:solidFill>
              </a:rPr>
              <a:t>	</a:t>
            </a:r>
          </a:p>
          <a:p>
            <a:pPr marL="342900" indent="-342900">
              <a:buAutoNum type="arabicPeriod"/>
            </a:pPr>
            <a:endParaRPr lang="en-US" dirty="0">
              <a:solidFill>
                <a:srgbClr val="FFFF00"/>
              </a:solidFill>
            </a:endParaRPr>
          </a:p>
          <a:p>
            <a:endParaRPr lang="en-US" dirty="0">
              <a:solidFill>
                <a:srgbClr val="FFFF00"/>
              </a:solidFill>
            </a:endParaRPr>
          </a:p>
          <a:p>
            <a:endParaRPr lang="en-CA" u="sng" dirty="0">
              <a:solidFill>
                <a:srgbClr val="FFFF00"/>
              </a:solidFill>
            </a:endParaRPr>
          </a:p>
        </p:txBody>
      </p:sp>
      <p:pic>
        <p:nvPicPr>
          <p:cNvPr id="32" name="Picture 31">
            <a:extLst>
              <a:ext uri="{FF2B5EF4-FFF2-40B4-BE49-F238E27FC236}">
                <a16:creationId xmlns:a16="http://schemas.microsoft.com/office/drawing/2014/main" id="{F92CD946-1BB9-B643-B075-1428488D3B38}"/>
              </a:ext>
            </a:extLst>
          </p:cNvPr>
          <p:cNvPicPr>
            <a:picLocks noChangeAspect="1"/>
          </p:cNvPicPr>
          <p:nvPr/>
        </p:nvPicPr>
        <p:blipFill>
          <a:blip r:embed="rId6"/>
          <a:stretch>
            <a:fillRect/>
          </a:stretch>
        </p:blipFill>
        <p:spPr>
          <a:xfrm>
            <a:off x="6929846" y="1773290"/>
            <a:ext cx="5038536" cy="4030829"/>
          </a:xfrm>
          <a:prstGeom prst="rect">
            <a:avLst/>
          </a:prstGeom>
        </p:spPr>
      </p:pic>
      <p:sp>
        <p:nvSpPr>
          <p:cNvPr id="33" name="Text Placeholder 3">
            <a:extLst>
              <a:ext uri="{FF2B5EF4-FFF2-40B4-BE49-F238E27FC236}">
                <a16:creationId xmlns:a16="http://schemas.microsoft.com/office/drawing/2014/main" id="{145DEF27-899D-C44E-A770-2324BE822BEA}"/>
              </a:ext>
            </a:extLst>
          </p:cNvPr>
          <p:cNvSpPr>
            <a:spLocks noGrp="1"/>
          </p:cNvSpPr>
          <p:nvPr>
            <p:ph type="body" sz="half" idx="2"/>
          </p:nvPr>
        </p:nvSpPr>
        <p:spPr>
          <a:xfrm>
            <a:off x="4555901" y="5946968"/>
            <a:ext cx="4893213" cy="766260"/>
          </a:xfrm>
        </p:spPr>
        <p:txBody>
          <a:bodyPr/>
          <a:lstStyle/>
          <a:p>
            <a:pPr algn="ctr"/>
            <a:r>
              <a:rPr lang="en-US" sz="1800" dirty="0">
                <a:solidFill>
                  <a:srgbClr val="FFFF00"/>
                </a:solidFill>
              </a:rPr>
              <a:t>5000 Movie Genres and Keywords Overview </a:t>
            </a:r>
          </a:p>
        </p:txBody>
      </p:sp>
      <p:pic>
        <p:nvPicPr>
          <p:cNvPr id="35" name="Picture 34">
            <a:extLst>
              <a:ext uri="{FF2B5EF4-FFF2-40B4-BE49-F238E27FC236}">
                <a16:creationId xmlns:a16="http://schemas.microsoft.com/office/drawing/2014/main" id="{E7EE6B78-B784-8B46-90B9-185F51B1F5F3}"/>
              </a:ext>
            </a:extLst>
          </p:cNvPr>
          <p:cNvPicPr>
            <a:picLocks noChangeAspect="1"/>
          </p:cNvPicPr>
          <p:nvPr/>
        </p:nvPicPr>
        <p:blipFill>
          <a:blip r:embed="rId7"/>
          <a:stretch>
            <a:fillRect/>
          </a:stretch>
        </p:blipFill>
        <p:spPr>
          <a:xfrm>
            <a:off x="3119902" y="3764023"/>
            <a:ext cx="3606800" cy="2040096"/>
          </a:xfrm>
          <a:prstGeom prst="rect">
            <a:avLst/>
          </a:prstGeom>
        </p:spPr>
      </p:pic>
      <p:pic>
        <p:nvPicPr>
          <p:cNvPr id="5" name="Picture 4">
            <a:extLst>
              <a:ext uri="{FF2B5EF4-FFF2-40B4-BE49-F238E27FC236}">
                <a16:creationId xmlns:a16="http://schemas.microsoft.com/office/drawing/2014/main" id="{4823D3C7-1D86-4D71-829A-1FF174899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1550" y="776287"/>
            <a:ext cx="10248900" cy="5305425"/>
          </a:xfrm>
          <a:prstGeom prst="rect">
            <a:avLst/>
          </a:prstGeom>
        </p:spPr>
      </p:pic>
    </p:spTree>
    <p:extLst>
      <p:ext uri="{BB962C8B-B14F-4D97-AF65-F5344CB8AC3E}">
        <p14:creationId xmlns:p14="http://schemas.microsoft.com/office/powerpoint/2010/main" val="926121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1B0CB5-582E-4F45-B6CB-8F53F9F359AA}"/>
              </a:ext>
            </a:extLst>
          </p:cNvPr>
          <p:cNvSpPr>
            <a:spLocks noGrp="1"/>
          </p:cNvSpPr>
          <p:nvPr>
            <p:ph type="title"/>
          </p:nvPr>
        </p:nvSpPr>
        <p:spPr>
          <a:xfrm>
            <a:off x="424884" y="421679"/>
            <a:ext cx="10908213" cy="783603"/>
          </a:xfrm>
        </p:spPr>
        <p:txBody>
          <a:bodyPr/>
          <a:lstStyle/>
          <a:p>
            <a:pPr algn="l"/>
            <a:r>
              <a:rPr lang="en-US" dirty="0">
                <a:solidFill>
                  <a:srgbClr val="FFFF00"/>
                </a:solidFill>
              </a:rPr>
              <a:t>	ACT FOUR: What does it take to be Nominated?</a:t>
            </a:r>
            <a:endParaRPr lang="en-CA" dirty="0">
              <a:solidFill>
                <a:srgbClr val="FFFF00"/>
              </a:solidFill>
            </a:endParaRPr>
          </a:p>
        </p:txBody>
      </p:sp>
      <p:sp>
        <p:nvSpPr>
          <p:cNvPr id="4" name="Text Placeholder 3">
            <a:extLst>
              <a:ext uri="{FF2B5EF4-FFF2-40B4-BE49-F238E27FC236}">
                <a16:creationId xmlns:a16="http://schemas.microsoft.com/office/drawing/2014/main" id="{108EBD8E-7187-D84F-8296-5E5C6AFB8898}"/>
              </a:ext>
            </a:extLst>
          </p:cNvPr>
          <p:cNvSpPr>
            <a:spLocks noGrp="1"/>
          </p:cNvSpPr>
          <p:nvPr>
            <p:ph type="body" sz="half" idx="2"/>
          </p:nvPr>
        </p:nvSpPr>
        <p:spPr>
          <a:xfrm>
            <a:off x="242708" y="1448210"/>
            <a:ext cx="5950633" cy="3169038"/>
          </a:xfrm>
        </p:spPr>
        <p:txBody>
          <a:bodyPr/>
          <a:lstStyle/>
          <a:p>
            <a:pPr algn="ctr"/>
            <a:r>
              <a:rPr lang="en-US" sz="1800" b="1" dirty="0">
                <a:solidFill>
                  <a:srgbClr val="FFFF00"/>
                </a:solidFill>
              </a:rPr>
              <a:t>What factors are really matters to get the Oscar Best Picture Nomination?</a:t>
            </a:r>
          </a:p>
          <a:p>
            <a:pPr marL="342900" indent="-342900">
              <a:buAutoNum type="arabicPeriod"/>
            </a:pPr>
            <a:r>
              <a:rPr lang="en-US" sz="1800" dirty="0">
                <a:solidFill>
                  <a:srgbClr val="FFFF00"/>
                </a:solidFill>
              </a:rPr>
              <a:t>Movie related: genres, keywords, runtime</a:t>
            </a:r>
          </a:p>
          <a:p>
            <a:pPr marL="342900" indent="-342900">
              <a:buAutoNum type="arabicPeriod"/>
            </a:pPr>
            <a:r>
              <a:rPr lang="en-US" sz="1800" dirty="0">
                <a:solidFill>
                  <a:srgbClr val="FFFF00"/>
                </a:solidFill>
              </a:rPr>
              <a:t>Viewers related : </a:t>
            </a:r>
            <a:r>
              <a:rPr lang="en-US" sz="1800" dirty="0" err="1">
                <a:solidFill>
                  <a:srgbClr val="FFFF00"/>
                </a:solidFill>
              </a:rPr>
              <a:t>vote_average</a:t>
            </a:r>
            <a:r>
              <a:rPr lang="en-US" sz="1800" dirty="0">
                <a:solidFill>
                  <a:srgbClr val="FFFF00"/>
                </a:solidFill>
              </a:rPr>
              <a:t> and </a:t>
            </a:r>
            <a:r>
              <a:rPr lang="en-US" sz="1800" dirty="0" err="1">
                <a:solidFill>
                  <a:srgbClr val="FFFF00"/>
                </a:solidFill>
              </a:rPr>
              <a:t>vote_count</a:t>
            </a:r>
            <a:endParaRPr lang="en-US" sz="1800" dirty="0">
              <a:solidFill>
                <a:srgbClr val="FFFF00"/>
              </a:solidFill>
            </a:endParaRPr>
          </a:p>
          <a:p>
            <a:pPr marL="342900" indent="-342900">
              <a:buAutoNum type="arabicPeriod"/>
            </a:pPr>
            <a:r>
              <a:rPr lang="en-US" sz="1800" dirty="0">
                <a:solidFill>
                  <a:srgbClr val="FFFF00"/>
                </a:solidFill>
              </a:rPr>
              <a:t>Time related: </a:t>
            </a:r>
            <a:r>
              <a:rPr lang="en-US" sz="1800" dirty="0" err="1">
                <a:solidFill>
                  <a:srgbClr val="FFFF00"/>
                </a:solidFill>
              </a:rPr>
              <a:t>release_date</a:t>
            </a:r>
            <a:endParaRPr lang="en-US" sz="1800" dirty="0">
              <a:solidFill>
                <a:srgbClr val="FFFF00"/>
              </a:solidFill>
            </a:endParaRPr>
          </a:p>
          <a:p>
            <a:pPr marL="342900" indent="-342900">
              <a:buAutoNum type="arabicPeriod"/>
            </a:pPr>
            <a:r>
              <a:rPr lang="en-US" sz="1800" dirty="0">
                <a:solidFill>
                  <a:srgbClr val="FFFF00"/>
                </a:solidFill>
              </a:rPr>
              <a:t>Money related: revenue, budget</a:t>
            </a:r>
          </a:p>
          <a:p>
            <a:pPr marL="342900" indent="-342900">
              <a:buAutoNum type="arabicPeriod"/>
            </a:pPr>
            <a:r>
              <a:rPr lang="en-US" sz="1800" dirty="0">
                <a:solidFill>
                  <a:srgbClr val="FFFF00"/>
                </a:solidFill>
              </a:rPr>
              <a:t>others</a:t>
            </a:r>
          </a:p>
          <a:p>
            <a:pPr marL="342900" indent="-342900">
              <a:buAutoNum type="arabicPeriod"/>
            </a:pPr>
            <a:endParaRPr lang="en-US" sz="1800" dirty="0">
              <a:solidFill>
                <a:srgbClr val="FFFF00"/>
              </a:solidFill>
            </a:endParaRPr>
          </a:p>
        </p:txBody>
      </p:sp>
      <p:pic>
        <p:nvPicPr>
          <p:cNvPr id="5" name="Picture 4">
            <a:extLst>
              <a:ext uri="{FF2B5EF4-FFF2-40B4-BE49-F238E27FC236}">
                <a16:creationId xmlns:a16="http://schemas.microsoft.com/office/drawing/2014/main" id="{8C7F9411-F12F-1A47-95DD-91E4FF2CC19D}"/>
              </a:ext>
            </a:extLst>
          </p:cNvPr>
          <p:cNvPicPr>
            <a:picLocks noChangeAspect="1"/>
          </p:cNvPicPr>
          <p:nvPr/>
        </p:nvPicPr>
        <p:blipFill>
          <a:blip r:embed="rId2"/>
          <a:stretch>
            <a:fillRect/>
          </a:stretch>
        </p:blipFill>
        <p:spPr>
          <a:xfrm>
            <a:off x="1955194" y="4451161"/>
            <a:ext cx="4593657" cy="1613988"/>
          </a:xfrm>
          <a:prstGeom prst="rect">
            <a:avLst/>
          </a:prstGeom>
        </p:spPr>
      </p:pic>
      <p:pic>
        <p:nvPicPr>
          <p:cNvPr id="6" name="Picture 5">
            <a:extLst>
              <a:ext uri="{FF2B5EF4-FFF2-40B4-BE49-F238E27FC236}">
                <a16:creationId xmlns:a16="http://schemas.microsoft.com/office/drawing/2014/main" id="{BEDAFCEF-67EF-3946-B6B2-01CC59A6D215}"/>
              </a:ext>
            </a:extLst>
          </p:cNvPr>
          <p:cNvPicPr>
            <a:picLocks noChangeAspect="1"/>
          </p:cNvPicPr>
          <p:nvPr/>
        </p:nvPicPr>
        <p:blipFill>
          <a:blip r:embed="rId3"/>
          <a:stretch>
            <a:fillRect/>
          </a:stretch>
        </p:blipFill>
        <p:spPr>
          <a:xfrm>
            <a:off x="9787286" y="4579637"/>
            <a:ext cx="2162006" cy="1677807"/>
          </a:xfrm>
          <a:prstGeom prst="rect">
            <a:avLst/>
          </a:prstGeom>
        </p:spPr>
      </p:pic>
      <p:pic>
        <p:nvPicPr>
          <p:cNvPr id="7" name="Picture 6">
            <a:extLst>
              <a:ext uri="{FF2B5EF4-FFF2-40B4-BE49-F238E27FC236}">
                <a16:creationId xmlns:a16="http://schemas.microsoft.com/office/drawing/2014/main" id="{59FAAE83-1669-D047-A370-10DE53262F6A}"/>
              </a:ext>
            </a:extLst>
          </p:cNvPr>
          <p:cNvPicPr>
            <a:picLocks noChangeAspect="1"/>
          </p:cNvPicPr>
          <p:nvPr/>
        </p:nvPicPr>
        <p:blipFill>
          <a:blip r:embed="rId4"/>
          <a:stretch>
            <a:fillRect/>
          </a:stretch>
        </p:blipFill>
        <p:spPr>
          <a:xfrm>
            <a:off x="7321983" y="4451161"/>
            <a:ext cx="2038807" cy="1780075"/>
          </a:xfrm>
          <a:prstGeom prst="rect">
            <a:avLst/>
          </a:prstGeom>
        </p:spPr>
      </p:pic>
      <p:pic>
        <p:nvPicPr>
          <p:cNvPr id="8" name="Picture 7">
            <a:extLst>
              <a:ext uri="{FF2B5EF4-FFF2-40B4-BE49-F238E27FC236}">
                <a16:creationId xmlns:a16="http://schemas.microsoft.com/office/drawing/2014/main" id="{9233DE8B-E242-644C-85BE-824E5457E9EA}"/>
              </a:ext>
            </a:extLst>
          </p:cNvPr>
          <p:cNvPicPr>
            <a:picLocks noChangeAspect="1"/>
          </p:cNvPicPr>
          <p:nvPr/>
        </p:nvPicPr>
        <p:blipFill>
          <a:blip r:embed="rId5"/>
          <a:stretch>
            <a:fillRect/>
          </a:stretch>
        </p:blipFill>
        <p:spPr>
          <a:xfrm>
            <a:off x="9646190" y="2498519"/>
            <a:ext cx="2444198" cy="1512553"/>
          </a:xfrm>
          <a:prstGeom prst="rect">
            <a:avLst/>
          </a:prstGeom>
        </p:spPr>
      </p:pic>
      <p:pic>
        <p:nvPicPr>
          <p:cNvPr id="9" name="Picture 8">
            <a:extLst>
              <a:ext uri="{FF2B5EF4-FFF2-40B4-BE49-F238E27FC236}">
                <a16:creationId xmlns:a16="http://schemas.microsoft.com/office/drawing/2014/main" id="{38EEDB7E-8FC9-F947-ADAA-63A74950A5F3}"/>
              </a:ext>
            </a:extLst>
          </p:cNvPr>
          <p:cNvPicPr>
            <a:picLocks noChangeAspect="1"/>
          </p:cNvPicPr>
          <p:nvPr/>
        </p:nvPicPr>
        <p:blipFill>
          <a:blip r:embed="rId6"/>
          <a:stretch>
            <a:fillRect/>
          </a:stretch>
        </p:blipFill>
        <p:spPr>
          <a:xfrm>
            <a:off x="7036583" y="2498519"/>
            <a:ext cx="2232319" cy="1512553"/>
          </a:xfrm>
          <a:prstGeom prst="rect">
            <a:avLst/>
          </a:prstGeom>
        </p:spPr>
      </p:pic>
      <p:sp>
        <p:nvSpPr>
          <p:cNvPr id="10" name="Text Placeholder 3">
            <a:extLst>
              <a:ext uri="{FF2B5EF4-FFF2-40B4-BE49-F238E27FC236}">
                <a16:creationId xmlns:a16="http://schemas.microsoft.com/office/drawing/2014/main" id="{FDEC5A1E-88BF-674C-804D-86B21B2D64E5}"/>
              </a:ext>
            </a:extLst>
          </p:cNvPr>
          <p:cNvSpPr txBox="1">
            <a:spLocks/>
          </p:cNvSpPr>
          <p:nvPr/>
        </p:nvSpPr>
        <p:spPr bwMode="auto">
          <a:xfrm>
            <a:off x="7298787" y="1546824"/>
            <a:ext cx="4893213" cy="76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sz="1600" kern="1200">
                <a:solidFill>
                  <a:schemeClr val="tx1"/>
                </a:solidFill>
                <a:latin typeface="+mn-lt"/>
                <a:ea typeface="+mn-ea"/>
                <a:cs typeface="+mn-cs"/>
              </a:defRPr>
            </a:lvl1pPr>
            <a:lvl2pPr marL="457200" indent="0" algn="l" rtl="0" eaLnBrk="1" fontAlgn="base" hangingPunct="1">
              <a:spcBef>
                <a:spcPct val="20000"/>
              </a:spcBef>
              <a:spcAft>
                <a:spcPct val="0"/>
              </a:spcAft>
              <a:buNone/>
              <a:defRPr sz="1400" kern="1200">
                <a:solidFill>
                  <a:schemeClr val="tx1"/>
                </a:solidFill>
                <a:latin typeface="+mn-lt"/>
                <a:ea typeface="+mn-ea"/>
                <a:cs typeface="+mn-cs"/>
              </a:defRPr>
            </a:lvl2pPr>
            <a:lvl3pPr marL="914400" indent="0" algn="l" rtl="0" eaLnBrk="1" fontAlgn="base" hangingPunct="1">
              <a:spcBef>
                <a:spcPct val="20000"/>
              </a:spcBef>
              <a:spcAft>
                <a:spcPct val="0"/>
              </a:spcAft>
              <a:buNone/>
              <a:defRPr sz="1200" kern="1200">
                <a:solidFill>
                  <a:schemeClr val="tx1"/>
                </a:solidFill>
                <a:latin typeface="+mn-lt"/>
                <a:ea typeface="+mn-ea"/>
                <a:cs typeface="+mn-cs"/>
              </a:defRPr>
            </a:lvl3pPr>
            <a:lvl4pPr marL="1371600" indent="0" algn="l" rtl="0" eaLnBrk="1" fontAlgn="base" hangingPunct="1">
              <a:spcBef>
                <a:spcPct val="20000"/>
              </a:spcBef>
              <a:spcAft>
                <a:spcPct val="0"/>
              </a:spcAft>
              <a:buNone/>
              <a:defRPr sz="1000" kern="1200">
                <a:solidFill>
                  <a:schemeClr val="tx1"/>
                </a:solidFill>
                <a:latin typeface="+mn-lt"/>
                <a:ea typeface="+mn-ea"/>
                <a:cs typeface="+mn-cs"/>
              </a:defRPr>
            </a:lvl4pPr>
            <a:lvl5pPr marL="1828800" indent="0" algn="l" rtl="0" eaLnBrk="1" fontAlgn="base" hangingPunct="1">
              <a:spcBef>
                <a:spcPct val="20000"/>
              </a:spcBef>
              <a:spcAft>
                <a:spcPct val="0"/>
              </a:spcAft>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1800" b="1" dirty="0">
                <a:solidFill>
                  <a:srgbClr val="FFFF00"/>
                </a:solidFill>
              </a:rPr>
              <a:t>Historical Oscar Best Picture Movie </a:t>
            </a:r>
          </a:p>
          <a:p>
            <a:pPr algn="ctr"/>
            <a:r>
              <a:rPr lang="en-US" sz="1800" b="1" dirty="0">
                <a:solidFill>
                  <a:srgbClr val="FFFF00"/>
                </a:solidFill>
              </a:rPr>
              <a:t>Nomination Analysis</a:t>
            </a:r>
          </a:p>
        </p:txBody>
      </p:sp>
    </p:spTree>
    <p:extLst>
      <p:ext uri="{BB962C8B-B14F-4D97-AF65-F5344CB8AC3E}">
        <p14:creationId xmlns:p14="http://schemas.microsoft.com/office/powerpoint/2010/main" val="13091482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1B0CB5-582E-4F45-B6CB-8F53F9F359AA}"/>
              </a:ext>
            </a:extLst>
          </p:cNvPr>
          <p:cNvSpPr>
            <a:spLocks noGrp="1"/>
          </p:cNvSpPr>
          <p:nvPr>
            <p:ph type="title"/>
          </p:nvPr>
        </p:nvSpPr>
        <p:spPr>
          <a:xfrm>
            <a:off x="284208" y="301751"/>
            <a:ext cx="10908213" cy="783603"/>
          </a:xfrm>
        </p:spPr>
        <p:txBody>
          <a:bodyPr/>
          <a:lstStyle/>
          <a:p>
            <a:pPr algn="l"/>
            <a:r>
              <a:rPr lang="en-US" dirty="0">
                <a:solidFill>
                  <a:srgbClr val="FFFF00"/>
                </a:solidFill>
              </a:rPr>
              <a:t>	ACT FOUR: What does it take to be Nominated?</a:t>
            </a:r>
            <a:endParaRPr lang="en-CA" dirty="0">
              <a:solidFill>
                <a:srgbClr val="FFFF00"/>
              </a:solidFill>
            </a:endParaRPr>
          </a:p>
        </p:txBody>
      </p:sp>
      <p:sp>
        <p:nvSpPr>
          <p:cNvPr id="4" name="Text Placeholder 3">
            <a:extLst>
              <a:ext uri="{FF2B5EF4-FFF2-40B4-BE49-F238E27FC236}">
                <a16:creationId xmlns:a16="http://schemas.microsoft.com/office/drawing/2014/main" id="{0F184099-44FB-0740-9B6D-14E8058C1EAB}"/>
              </a:ext>
            </a:extLst>
          </p:cNvPr>
          <p:cNvSpPr>
            <a:spLocks noGrp="1"/>
          </p:cNvSpPr>
          <p:nvPr>
            <p:ph type="body" sz="half" idx="2"/>
          </p:nvPr>
        </p:nvSpPr>
        <p:spPr>
          <a:xfrm>
            <a:off x="256072" y="1345959"/>
            <a:ext cx="6918452" cy="1945881"/>
          </a:xfrm>
        </p:spPr>
        <p:txBody>
          <a:bodyPr/>
          <a:lstStyle/>
          <a:p>
            <a:pPr algn="ctr"/>
            <a:r>
              <a:rPr lang="en-US" sz="1800" b="1" dirty="0">
                <a:solidFill>
                  <a:srgbClr val="FFFF00"/>
                </a:solidFill>
              </a:rPr>
              <a:t>Model Selection </a:t>
            </a:r>
          </a:p>
          <a:p>
            <a:pPr marL="342900" indent="-342900">
              <a:buAutoNum type="arabicPeriod"/>
            </a:pPr>
            <a:r>
              <a:rPr lang="en-US" sz="1800" dirty="0">
                <a:solidFill>
                  <a:srgbClr val="FFFF00"/>
                </a:solidFill>
              </a:rPr>
              <a:t>Logistic Regression</a:t>
            </a:r>
          </a:p>
          <a:p>
            <a:pPr marL="342900" indent="-342900">
              <a:buAutoNum type="arabicPeriod"/>
            </a:pPr>
            <a:r>
              <a:rPr lang="en-US" sz="1800" dirty="0" err="1">
                <a:solidFill>
                  <a:srgbClr val="FFFF00"/>
                </a:solidFill>
              </a:rPr>
              <a:t>XGBoost</a:t>
            </a:r>
            <a:endParaRPr lang="en-US" sz="1800" dirty="0">
              <a:solidFill>
                <a:srgbClr val="FFFF00"/>
              </a:solidFill>
            </a:endParaRPr>
          </a:p>
          <a:p>
            <a:pPr marL="342900" indent="-342900">
              <a:buAutoNum type="arabicPeriod"/>
            </a:pPr>
            <a:r>
              <a:rPr lang="en-US" sz="1800" dirty="0">
                <a:solidFill>
                  <a:srgbClr val="FFFF00"/>
                </a:solidFill>
              </a:rPr>
              <a:t>Ensemble Training </a:t>
            </a:r>
          </a:p>
          <a:p>
            <a:r>
              <a:rPr lang="en-US" sz="1800" dirty="0">
                <a:solidFill>
                  <a:srgbClr val="FFFF00"/>
                </a:solidFill>
              </a:rPr>
              <a:t>     Logistic, </a:t>
            </a:r>
            <a:r>
              <a:rPr lang="en-US" sz="1800" dirty="0" err="1">
                <a:solidFill>
                  <a:srgbClr val="FFFF00"/>
                </a:solidFill>
              </a:rPr>
              <a:t>GuassianNB</a:t>
            </a:r>
            <a:r>
              <a:rPr lang="en-US" sz="1800" dirty="0">
                <a:solidFill>
                  <a:srgbClr val="FFFF00"/>
                </a:solidFill>
              </a:rPr>
              <a:t>, </a:t>
            </a:r>
            <a:r>
              <a:rPr lang="en-US" sz="1800" dirty="0" err="1">
                <a:solidFill>
                  <a:srgbClr val="FFFF00"/>
                </a:solidFill>
              </a:rPr>
              <a:t>RandomForest,ExtraTree</a:t>
            </a:r>
            <a:r>
              <a:rPr lang="en-US" sz="1800" dirty="0">
                <a:solidFill>
                  <a:srgbClr val="FFFF00"/>
                </a:solidFill>
              </a:rPr>
              <a:t> and </a:t>
            </a:r>
            <a:r>
              <a:rPr lang="en-US" sz="1800" dirty="0" err="1">
                <a:solidFill>
                  <a:srgbClr val="FFFF00"/>
                </a:solidFill>
              </a:rPr>
              <a:t>XGBoost</a:t>
            </a:r>
            <a:endParaRPr lang="en-US" sz="1800" dirty="0">
              <a:solidFill>
                <a:srgbClr val="FFFF00"/>
              </a:solidFill>
            </a:endParaRPr>
          </a:p>
          <a:p>
            <a:pPr marL="342900" indent="-342900">
              <a:buAutoNum type="arabicPeriod"/>
            </a:pPr>
            <a:endParaRPr lang="en-US" sz="1800" dirty="0">
              <a:solidFill>
                <a:srgbClr val="FFFF00"/>
              </a:solidFill>
            </a:endParaRPr>
          </a:p>
        </p:txBody>
      </p:sp>
      <p:pic>
        <p:nvPicPr>
          <p:cNvPr id="2" name="Picture 1">
            <a:extLst>
              <a:ext uri="{FF2B5EF4-FFF2-40B4-BE49-F238E27FC236}">
                <a16:creationId xmlns:a16="http://schemas.microsoft.com/office/drawing/2014/main" id="{911091E2-F47E-BE42-A1FB-C5D5715E88AA}"/>
              </a:ext>
            </a:extLst>
          </p:cNvPr>
          <p:cNvPicPr>
            <a:picLocks noChangeAspect="1"/>
          </p:cNvPicPr>
          <p:nvPr/>
        </p:nvPicPr>
        <p:blipFill>
          <a:blip r:embed="rId2"/>
          <a:stretch>
            <a:fillRect/>
          </a:stretch>
        </p:blipFill>
        <p:spPr>
          <a:xfrm>
            <a:off x="1699621" y="3566161"/>
            <a:ext cx="2425700" cy="1574800"/>
          </a:xfrm>
          <a:prstGeom prst="rect">
            <a:avLst/>
          </a:prstGeom>
        </p:spPr>
      </p:pic>
      <p:pic>
        <p:nvPicPr>
          <p:cNvPr id="5" name="Picture 4">
            <a:extLst>
              <a:ext uri="{FF2B5EF4-FFF2-40B4-BE49-F238E27FC236}">
                <a16:creationId xmlns:a16="http://schemas.microsoft.com/office/drawing/2014/main" id="{E5343786-4912-A242-8036-70D15842DE65}"/>
              </a:ext>
            </a:extLst>
          </p:cNvPr>
          <p:cNvPicPr>
            <a:picLocks noChangeAspect="1"/>
          </p:cNvPicPr>
          <p:nvPr/>
        </p:nvPicPr>
        <p:blipFill>
          <a:blip r:embed="rId3"/>
          <a:stretch>
            <a:fillRect/>
          </a:stretch>
        </p:blipFill>
        <p:spPr>
          <a:xfrm>
            <a:off x="8560476" y="1941596"/>
            <a:ext cx="3150369" cy="4354048"/>
          </a:xfrm>
          <a:prstGeom prst="rect">
            <a:avLst/>
          </a:prstGeom>
        </p:spPr>
      </p:pic>
      <p:pic>
        <p:nvPicPr>
          <p:cNvPr id="6" name="Picture 5">
            <a:extLst>
              <a:ext uri="{FF2B5EF4-FFF2-40B4-BE49-F238E27FC236}">
                <a16:creationId xmlns:a16="http://schemas.microsoft.com/office/drawing/2014/main" id="{BF0BA32A-40CD-9943-AEBF-2FC6431C6278}"/>
              </a:ext>
            </a:extLst>
          </p:cNvPr>
          <p:cNvPicPr>
            <a:picLocks noChangeAspect="1"/>
          </p:cNvPicPr>
          <p:nvPr/>
        </p:nvPicPr>
        <p:blipFill>
          <a:blip r:embed="rId4"/>
          <a:stretch>
            <a:fillRect/>
          </a:stretch>
        </p:blipFill>
        <p:spPr>
          <a:xfrm>
            <a:off x="5352900" y="3685794"/>
            <a:ext cx="2514600" cy="2108200"/>
          </a:xfrm>
          <a:prstGeom prst="rect">
            <a:avLst/>
          </a:prstGeom>
        </p:spPr>
      </p:pic>
      <p:sp>
        <p:nvSpPr>
          <p:cNvPr id="7" name="Text Placeholder 3">
            <a:extLst>
              <a:ext uri="{FF2B5EF4-FFF2-40B4-BE49-F238E27FC236}">
                <a16:creationId xmlns:a16="http://schemas.microsoft.com/office/drawing/2014/main" id="{5607FE62-2500-0F4F-8AD5-A0E0D2CE51C8}"/>
              </a:ext>
            </a:extLst>
          </p:cNvPr>
          <p:cNvSpPr txBox="1">
            <a:spLocks/>
          </p:cNvSpPr>
          <p:nvPr/>
        </p:nvSpPr>
        <p:spPr bwMode="auto">
          <a:xfrm>
            <a:off x="7506949" y="1171286"/>
            <a:ext cx="4893213" cy="76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sz="1600" kern="1200">
                <a:solidFill>
                  <a:schemeClr val="tx1"/>
                </a:solidFill>
                <a:latin typeface="+mn-lt"/>
                <a:ea typeface="+mn-ea"/>
                <a:cs typeface="+mn-cs"/>
              </a:defRPr>
            </a:lvl1pPr>
            <a:lvl2pPr marL="457200" indent="0" algn="l" rtl="0" eaLnBrk="1" fontAlgn="base" hangingPunct="1">
              <a:spcBef>
                <a:spcPct val="20000"/>
              </a:spcBef>
              <a:spcAft>
                <a:spcPct val="0"/>
              </a:spcAft>
              <a:buNone/>
              <a:defRPr sz="1400" kern="1200">
                <a:solidFill>
                  <a:schemeClr val="tx1"/>
                </a:solidFill>
                <a:latin typeface="+mn-lt"/>
                <a:ea typeface="+mn-ea"/>
                <a:cs typeface="+mn-cs"/>
              </a:defRPr>
            </a:lvl2pPr>
            <a:lvl3pPr marL="914400" indent="0" algn="l" rtl="0" eaLnBrk="1" fontAlgn="base" hangingPunct="1">
              <a:spcBef>
                <a:spcPct val="20000"/>
              </a:spcBef>
              <a:spcAft>
                <a:spcPct val="0"/>
              </a:spcAft>
              <a:buNone/>
              <a:defRPr sz="1200" kern="1200">
                <a:solidFill>
                  <a:schemeClr val="tx1"/>
                </a:solidFill>
                <a:latin typeface="+mn-lt"/>
                <a:ea typeface="+mn-ea"/>
                <a:cs typeface="+mn-cs"/>
              </a:defRPr>
            </a:lvl3pPr>
            <a:lvl4pPr marL="1371600" indent="0" algn="l" rtl="0" eaLnBrk="1" fontAlgn="base" hangingPunct="1">
              <a:spcBef>
                <a:spcPct val="20000"/>
              </a:spcBef>
              <a:spcAft>
                <a:spcPct val="0"/>
              </a:spcAft>
              <a:buNone/>
              <a:defRPr sz="1000" kern="1200">
                <a:solidFill>
                  <a:schemeClr val="tx1"/>
                </a:solidFill>
                <a:latin typeface="+mn-lt"/>
                <a:ea typeface="+mn-ea"/>
                <a:cs typeface="+mn-cs"/>
              </a:defRPr>
            </a:lvl4pPr>
            <a:lvl5pPr marL="1828800" indent="0" algn="l" rtl="0" eaLnBrk="1" fontAlgn="base" hangingPunct="1">
              <a:spcBef>
                <a:spcPct val="20000"/>
              </a:spcBef>
              <a:spcAft>
                <a:spcPct val="0"/>
              </a:spcAft>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1800" dirty="0">
                <a:solidFill>
                  <a:srgbClr val="FFFF00"/>
                </a:solidFill>
              </a:rPr>
              <a:t>2019 Oscar Best Picture Movie </a:t>
            </a:r>
          </a:p>
          <a:p>
            <a:pPr algn="ctr"/>
            <a:r>
              <a:rPr lang="en-US" sz="1800" dirty="0">
                <a:solidFill>
                  <a:srgbClr val="FFFF00"/>
                </a:solidFill>
              </a:rPr>
              <a:t>Nomination Prediction</a:t>
            </a:r>
          </a:p>
        </p:txBody>
      </p:sp>
      <p:pic>
        <p:nvPicPr>
          <p:cNvPr id="8" name="Picture 7">
            <a:extLst>
              <a:ext uri="{FF2B5EF4-FFF2-40B4-BE49-F238E27FC236}">
                <a16:creationId xmlns:a16="http://schemas.microsoft.com/office/drawing/2014/main" id="{45E01DAD-155B-1340-A9A8-D5CF0494DB8F}"/>
              </a:ext>
            </a:extLst>
          </p:cNvPr>
          <p:cNvPicPr>
            <a:picLocks noChangeAspect="1"/>
          </p:cNvPicPr>
          <p:nvPr/>
        </p:nvPicPr>
        <p:blipFill>
          <a:blip r:embed="rId5"/>
          <a:stretch>
            <a:fillRect/>
          </a:stretch>
        </p:blipFill>
        <p:spPr>
          <a:xfrm>
            <a:off x="1699621" y="5292344"/>
            <a:ext cx="3403600" cy="1003300"/>
          </a:xfrm>
          <a:prstGeom prst="rect">
            <a:avLst/>
          </a:prstGeom>
        </p:spPr>
      </p:pic>
    </p:spTree>
    <p:extLst>
      <p:ext uri="{BB962C8B-B14F-4D97-AF65-F5344CB8AC3E}">
        <p14:creationId xmlns:p14="http://schemas.microsoft.com/office/powerpoint/2010/main" val="248907625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5165D2-3B46-4859-AF66-4E7E4AA96F2B}"/>
              </a:ext>
            </a:extLst>
          </p:cNvPr>
          <p:cNvSpPr txBox="1">
            <a:spLocks/>
          </p:cNvSpPr>
          <p:nvPr/>
        </p:nvSpPr>
        <p:spPr bwMode="auto">
          <a:xfrm>
            <a:off x="1391652" y="1345958"/>
            <a:ext cx="9244263" cy="1539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sz="1600" kern="1200">
                <a:solidFill>
                  <a:schemeClr val="tx1"/>
                </a:solidFill>
                <a:latin typeface="+mn-lt"/>
                <a:ea typeface="+mn-ea"/>
                <a:cs typeface="+mn-cs"/>
              </a:defRPr>
            </a:lvl1pPr>
            <a:lvl2pPr marL="457200" indent="0" algn="l" rtl="0" eaLnBrk="1" fontAlgn="base" hangingPunct="1">
              <a:spcBef>
                <a:spcPct val="20000"/>
              </a:spcBef>
              <a:spcAft>
                <a:spcPct val="0"/>
              </a:spcAft>
              <a:buNone/>
              <a:defRPr sz="1400" kern="1200">
                <a:solidFill>
                  <a:schemeClr val="tx1"/>
                </a:solidFill>
                <a:latin typeface="+mn-lt"/>
                <a:ea typeface="+mn-ea"/>
                <a:cs typeface="+mn-cs"/>
              </a:defRPr>
            </a:lvl2pPr>
            <a:lvl3pPr marL="914400" indent="0" algn="l" rtl="0" eaLnBrk="1" fontAlgn="base" hangingPunct="1">
              <a:spcBef>
                <a:spcPct val="20000"/>
              </a:spcBef>
              <a:spcAft>
                <a:spcPct val="0"/>
              </a:spcAft>
              <a:buNone/>
              <a:defRPr sz="1200" kern="1200">
                <a:solidFill>
                  <a:schemeClr val="tx1"/>
                </a:solidFill>
                <a:latin typeface="+mn-lt"/>
                <a:ea typeface="+mn-ea"/>
                <a:cs typeface="+mn-cs"/>
              </a:defRPr>
            </a:lvl3pPr>
            <a:lvl4pPr marL="1371600" indent="0" algn="l" rtl="0" eaLnBrk="1" fontAlgn="base" hangingPunct="1">
              <a:spcBef>
                <a:spcPct val="20000"/>
              </a:spcBef>
              <a:spcAft>
                <a:spcPct val="0"/>
              </a:spcAft>
              <a:buNone/>
              <a:defRPr sz="1000" kern="1200">
                <a:solidFill>
                  <a:schemeClr val="tx1"/>
                </a:solidFill>
                <a:latin typeface="+mn-lt"/>
                <a:ea typeface="+mn-ea"/>
                <a:cs typeface="+mn-cs"/>
              </a:defRPr>
            </a:lvl4pPr>
            <a:lvl5pPr marL="1828800" indent="0" algn="l" rtl="0" eaLnBrk="1" fontAlgn="base" hangingPunct="1">
              <a:spcBef>
                <a:spcPct val="20000"/>
              </a:spcBef>
              <a:spcAft>
                <a:spcPct val="0"/>
              </a:spcAft>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Wingdings" panose="05000000000000000000" pitchFamily="2" charset="2"/>
              <a:buChar char="v"/>
            </a:pPr>
            <a:r>
              <a:rPr lang="en-US" dirty="0">
                <a:solidFill>
                  <a:srgbClr val="FFFF00"/>
                </a:solidFill>
              </a:rPr>
              <a:t>Source of Best Picture Contenders: IndieWire.com</a:t>
            </a:r>
          </a:p>
          <a:p>
            <a:pPr marL="285750" indent="-285750">
              <a:buFont typeface="Wingdings" panose="05000000000000000000" pitchFamily="2" charset="2"/>
              <a:buChar char="v"/>
            </a:pPr>
            <a:r>
              <a:rPr lang="en-US" dirty="0">
                <a:solidFill>
                  <a:srgbClr val="FFFF00"/>
                </a:solidFill>
              </a:rPr>
              <a:t>Assumption: If a contender film also had a front-runner contender for Best Director, Best Actor, Best Actress, Best Supporting Actor, Best Supporting Actress, it was considered a win. </a:t>
            </a:r>
          </a:p>
          <a:p>
            <a:pPr marL="285750" indent="-285750">
              <a:buFont typeface="Wingdings" panose="05000000000000000000" pitchFamily="2" charset="2"/>
              <a:buChar char="v"/>
            </a:pPr>
            <a:r>
              <a:rPr lang="en-US" dirty="0">
                <a:solidFill>
                  <a:srgbClr val="FFFF00"/>
                </a:solidFill>
              </a:rPr>
              <a:t>Performed Logistic Regression on 49 features to determine each features’ weight.</a:t>
            </a:r>
          </a:p>
          <a:p>
            <a:pPr marL="285750" indent="-285750">
              <a:buFont typeface="Wingdings" panose="05000000000000000000" pitchFamily="2" charset="2"/>
              <a:buChar char="v"/>
            </a:pPr>
            <a:r>
              <a:rPr lang="en-US" dirty="0">
                <a:solidFill>
                  <a:srgbClr val="FFFF00"/>
                </a:solidFill>
              </a:rPr>
              <a:t>See what features the contenders have and account for their weight.</a:t>
            </a:r>
          </a:p>
          <a:p>
            <a:endParaRPr lang="en-US" dirty="0">
              <a:solidFill>
                <a:srgbClr val="FFFF00"/>
              </a:solidFill>
            </a:endParaRPr>
          </a:p>
          <a:p>
            <a:pPr marL="285750" indent="-285750">
              <a:buFont typeface="Wingdings" panose="05000000000000000000" pitchFamily="2" charset="2"/>
              <a:buChar char="v"/>
            </a:pPr>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CA" u="sng" dirty="0">
              <a:solidFill>
                <a:srgbClr val="FFFF00"/>
              </a:solidFill>
            </a:endParaRPr>
          </a:p>
        </p:txBody>
      </p:sp>
      <p:pic>
        <p:nvPicPr>
          <p:cNvPr id="2" name="Picture 1">
            <a:extLst>
              <a:ext uri="{FF2B5EF4-FFF2-40B4-BE49-F238E27FC236}">
                <a16:creationId xmlns:a16="http://schemas.microsoft.com/office/drawing/2014/main" id="{569DC13A-EA62-4C64-9001-5D376FD24B10}"/>
              </a:ext>
            </a:extLst>
          </p:cNvPr>
          <p:cNvPicPr>
            <a:picLocks noChangeAspect="1"/>
          </p:cNvPicPr>
          <p:nvPr/>
        </p:nvPicPr>
        <p:blipFill>
          <a:blip r:embed="rId2"/>
          <a:stretch>
            <a:fillRect/>
          </a:stretch>
        </p:blipFill>
        <p:spPr>
          <a:xfrm>
            <a:off x="2173984" y="3168315"/>
            <a:ext cx="7381875" cy="2809875"/>
          </a:xfrm>
          <a:prstGeom prst="rect">
            <a:avLst/>
          </a:prstGeom>
        </p:spPr>
      </p:pic>
      <p:sp>
        <p:nvSpPr>
          <p:cNvPr id="5" name="Title 1">
            <a:extLst>
              <a:ext uri="{FF2B5EF4-FFF2-40B4-BE49-F238E27FC236}">
                <a16:creationId xmlns:a16="http://schemas.microsoft.com/office/drawing/2014/main" id="{7B2AAEA0-448C-48C2-81F5-73EC0FD2B4FA}"/>
              </a:ext>
            </a:extLst>
          </p:cNvPr>
          <p:cNvSpPr txBox="1">
            <a:spLocks/>
          </p:cNvSpPr>
          <p:nvPr/>
        </p:nvSpPr>
        <p:spPr bwMode="auto">
          <a:xfrm>
            <a:off x="0" y="457200"/>
            <a:ext cx="10908213" cy="783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32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algn="l"/>
            <a:r>
              <a:rPr lang="en-US" dirty="0">
                <a:solidFill>
                  <a:srgbClr val="FFFF00"/>
                </a:solidFill>
              </a:rPr>
              <a:t>	ACT FIVE: 2018 Prediction (broadcasted in Feb 2019)</a:t>
            </a:r>
            <a:endParaRPr lang="en-CA" dirty="0">
              <a:solidFill>
                <a:srgbClr val="FFFF00"/>
              </a:solidFill>
            </a:endParaRPr>
          </a:p>
        </p:txBody>
      </p:sp>
    </p:spTree>
    <p:extLst>
      <p:ext uri="{BB962C8B-B14F-4D97-AF65-F5344CB8AC3E}">
        <p14:creationId xmlns:p14="http://schemas.microsoft.com/office/powerpoint/2010/main" val="2085484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B2AAEA0-448C-48C2-81F5-73EC0FD2B4FA}"/>
              </a:ext>
            </a:extLst>
          </p:cNvPr>
          <p:cNvSpPr txBox="1">
            <a:spLocks/>
          </p:cNvSpPr>
          <p:nvPr/>
        </p:nvSpPr>
        <p:spPr bwMode="auto">
          <a:xfrm>
            <a:off x="0" y="457200"/>
            <a:ext cx="10908213" cy="783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32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algn="l"/>
            <a:r>
              <a:rPr lang="en-US" dirty="0">
                <a:solidFill>
                  <a:srgbClr val="FFFF00"/>
                </a:solidFill>
              </a:rPr>
              <a:t>	ACT FIVE: 2018 Prediction (broadcasted in Feb 2019)</a:t>
            </a:r>
            <a:endParaRPr lang="en-CA" dirty="0">
              <a:solidFill>
                <a:srgbClr val="FFFF00"/>
              </a:solidFill>
            </a:endParaRPr>
          </a:p>
        </p:txBody>
      </p:sp>
      <p:pic>
        <p:nvPicPr>
          <p:cNvPr id="2" name="Picture 1">
            <a:extLst>
              <a:ext uri="{FF2B5EF4-FFF2-40B4-BE49-F238E27FC236}">
                <a16:creationId xmlns:a16="http://schemas.microsoft.com/office/drawing/2014/main" id="{59D3B517-DB74-4FBD-9CF6-EFAD79B1C630}"/>
              </a:ext>
            </a:extLst>
          </p:cNvPr>
          <p:cNvPicPr>
            <a:picLocks noChangeAspect="1"/>
          </p:cNvPicPr>
          <p:nvPr/>
        </p:nvPicPr>
        <p:blipFill>
          <a:blip r:embed="rId2"/>
          <a:stretch>
            <a:fillRect/>
          </a:stretch>
        </p:blipFill>
        <p:spPr>
          <a:xfrm>
            <a:off x="4202652" y="1908051"/>
            <a:ext cx="3719758" cy="3454061"/>
          </a:xfrm>
          <a:prstGeom prst="rect">
            <a:avLst/>
          </a:prstGeom>
        </p:spPr>
      </p:pic>
      <p:pic>
        <p:nvPicPr>
          <p:cNvPr id="3" name="Picture 2">
            <a:extLst>
              <a:ext uri="{FF2B5EF4-FFF2-40B4-BE49-F238E27FC236}">
                <a16:creationId xmlns:a16="http://schemas.microsoft.com/office/drawing/2014/main" id="{87ADFD3B-507D-4F60-9C35-9FD526B943C7}"/>
              </a:ext>
            </a:extLst>
          </p:cNvPr>
          <p:cNvPicPr>
            <a:picLocks noChangeAspect="1"/>
          </p:cNvPicPr>
          <p:nvPr/>
        </p:nvPicPr>
        <p:blipFill>
          <a:blip r:embed="rId3"/>
          <a:stretch>
            <a:fillRect/>
          </a:stretch>
        </p:blipFill>
        <p:spPr>
          <a:xfrm>
            <a:off x="8329083" y="1535837"/>
            <a:ext cx="3029248" cy="4647460"/>
          </a:xfrm>
          <a:prstGeom prst="rect">
            <a:avLst/>
          </a:prstGeom>
        </p:spPr>
      </p:pic>
      <p:pic>
        <p:nvPicPr>
          <p:cNvPr id="4" name="Picture 3">
            <a:extLst>
              <a:ext uri="{FF2B5EF4-FFF2-40B4-BE49-F238E27FC236}">
                <a16:creationId xmlns:a16="http://schemas.microsoft.com/office/drawing/2014/main" id="{3D69C68E-5F1A-4345-B68B-C19F4CDD0E4A}"/>
              </a:ext>
            </a:extLst>
          </p:cNvPr>
          <p:cNvPicPr>
            <a:picLocks noChangeAspect="1"/>
          </p:cNvPicPr>
          <p:nvPr/>
        </p:nvPicPr>
        <p:blipFill>
          <a:blip r:embed="rId4"/>
          <a:stretch>
            <a:fillRect/>
          </a:stretch>
        </p:blipFill>
        <p:spPr>
          <a:xfrm rot="1927435">
            <a:off x="571756" y="2238401"/>
            <a:ext cx="3315298" cy="1721503"/>
          </a:xfrm>
          <a:prstGeom prst="rect">
            <a:avLst/>
          </a:prstGeom>
        </p:spPr>
      </p:pic>
    </p:spTree>
    <p:extLst>
      <p:ext uri="{BB962C8B-B14F-4D97-AF65-F5344CB8AC3E}">
        <p14:creationId xmlns:p14="http://schemas.microsoft.com/office/powerpoint/2010/main" val="124460940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BF1666-8CE0-4F04-8C86-BEFBD053EF58}"/>
              </a:ext>
            </a:extLst>
          </p:cNvPr>
          <p:cNvSpPr txBox="1"/>
          <p:nvPr/>
        </p:nvSpPr>
        <p:spPr>
          <a:xfrm>
            <a:off x="3518452" y="-317532"/>
            <a:ext cx="5155096" cy="5909310"/>
          </a:xfrm>
          <a:prstGeom prst="rect">
            <a:avLst/>
          </a:prstGeom>
          <a:noFill/>
          <a:scene3d>
            <a:camera prst="perspectiveRelaxedModerately" fov="5400000"/>
            <a:lightRig rig="threePt" dir="t"/>
          </a:scene3d>
        </p:spPr>
        <p:txBody>
          <a:bodyPr wrap="square" rtlCol="0">
            <a:spAutoFit/>
            <a:scene3d>
              <a:camera prst="perspectiveRelaxedModerately"/>
              <a:lightRig rig="threePt" dir="t"/>
            </a:scene3d>
          </a:bodyPr>
          <a:lstStyle/>
          <a:p>
            <a:r>
              <a:rPr lang="en-US" dirty="0">
                <a:solidFill>
                  <a:srgbClr val="FFFF00"/>
                </a:solidFill>
              </a:rPr>
              <a:t>	 </a:t>
            </a:r>
            <a:r>
              <a:rPr lang="en-US" sz="2000" dirty="0">
                <a:solidFill>
                  <a:srgbClr val="FFFF00"/>
                </a:solidFill>
              </a:rPr>
              <a:t>I: BOOTCAMP PROJECT</a:t>
            </a:r>
          </a:p>
          <a:p>
            <a:endParaRPr lang="en-US" dirty="0">
              <a:solidFill>
                <a:srgbClr val="FFFF00"/>
              </a:solidFill>
            </a:endParaRPr>
          </a:p>
          <a:p>
            <a:r>
              <a:rPr lang="en-US" sz="2000" dirty="0">
                <a:solidFill>
                  <a:srgbClr val="FFFF00"/>
                </a:solidFill>
              </a:rPr>
              <a:t>…With the Academy Awards fast approaching, the internet is abuzz with bias-free remarks on who and what will take home the most honourable awards in the industry. </a:t>
            </a:r>
          </a:p>
          <a:p>
            <a:endParaRPr lang="en-US" sz="2000" dirty="0">
              <a:solidFill>
                <a:srgbClr val="FFFF00"/>
              </a:solidFill>
            </a:endParaRPr>
          </a:p>
          <a:p>
            <a:r>
              <a:rPr lang="en-US" sz="2000" dirty="0">
                <a:solidFill>
                  <a:srgbClr val="FFFF00"/>
                </a:solidFill>
              </a:rPr>
              <a:t>Without hesitation, SealTeam6 embarked on their journey to determine the attributes of Oscar-nominated films, what trends exist in winning and losing movies, what it takes to be nominated, and to ultimately predict what film will likely take home the  91</a:t>
            </a:r>
            <a:r>
              <a:rPr lang="en-US" sz="2000" baseline="30000" dirty="0">
                <a:solidFill>
                  <a:srgbClr val="FFFF00"/>
                </a:solidFill>
              </a:rPr>
              <a:t>st</a:t>
            </a:r>
            <a:r>
              <a:rPr lang="en-US" sz="2000" dirty="0">
                <a:solidFill>
                  <a:srgbClr val="FFFF00"/>
                </a:solidFill>
              </a:rPr>
              <a:t> Academy Award for Best Picture. </a:t>
            </a:r>
          </a:p>
          <a:p>
            <a:endParaRPr lang="en-US" sz="2000" dirty="0">
              <a:solidFill>
                <a:srgbClr val="FFFF00"/>
              </a:solidFill>
            </a:endParaRPr>
          </a:p>
          <a:p>
            <a:r>
              <a:rPr lang="en-US" sz="2000" dirty="0">
                <a:solidFill>
                  <a:srgbClr val="FFFF00"/>
                </a:solidFill>
              </a:rPr>
              <a:t>Armed with some of the most powerful predictive tools in the universe, and powered by Python, their journey began…</a:t>
            </a:r>
          </a:p>
        </p:txBody>
      </p:sp>
    </p:spTree>
    <p:extLst>
      <p:ext uri="{BB962C8B-B14F-4D97-AF65-F5344CB8AC3E}">
        <p14:creationId xmlns:p14="http://schemas.microsoft.com/office/powerpoint/2010/main" val="36793450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0" fill="hold"/>
                                        <p:tgtEl>
                                          <p:spTgt spid="3"/>
                                        </p:tgtEl>
                                        <p:attrNameLst>
                                          <p:attrName>ppt_x</p:attrName>
                                        </p:attrNameLst>
                                      </p:cBhvr>
                                      <p:tavLst>
                                        <p:tav tm="0">
                                          <p:val>
                                            <p:strVal val="#ppt_x"/>
                                          </p:val>
                                        </p:tav>
                                        <p:tav tm="100000">
                                          <p:val>
                                            <p:strVal val="#ppt_x"/>
                                          </p:val>
                                        </p:tav>
                                      </p:tavLst>
                                    </p:anim>
                                    <p:anim calcmode="lin" valueType="num">
                                      <p:cBhvr additive="base">
                                        <p:cTn id="8" dur="10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B2AAEA0-448C-48C2-81F5-73EC0FD2B4FA}"/>
              </a:ext>
            </a:extLst>
          </p:cNvPr>
          <p:cNvSpPr txBox="1">
            <a:spLocks/>
          </p:cNvSpPr>
          <p:nvPr/>
        </p:nvSpPr>
        <p:spPr bwMode="auto">
          <a:xfrm>
            <a:off x="337350" y="474956"/>
            <a:ext cx="11854649" cy="563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32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algn="l"/>
            <a:r>
              <a:rPr lang="en-US" dirty="0">
                <a:solidFill>
                  <a:srgbClr val="FFFF00"/>
                </a:solidFill>
              </a:rPr>
              <a:t>ACT FIVE: Is the Model Correct? Testing on 2016 and 2017 Data</a:t>
            </a:r>
            <a:endParaRPr lang="en-CA" dirty="0">
              <a:solidFill>
                <a:srgbClr val="FFFF00"/>
              </a:solidFill>
            </a:endParaRPr>
          </a:p>
        </p:txBody>
      </p:sp>
      <p:pic>
        <p:nvPicPr>
          <p:cNvPr id="6" name="Picture 5">
            <a:extLst>
              <a:ext uri="{FF2B5EF4-FFF2-40B4-BE49-F238E27FC236}">
                <a16:creationId xmlns:a16="http://schemas.microsoft.com/office/drawing/2014/main" id="{722A62B1-DCCE-467B-AC63-1139256C84F1}"/>
              </a:ext>
            </a:extLst>
          </p:cNvPr>
          <p:cNvPicPr>
            <a:picLocks noChangeAspect="1"/>
          </p:cNvPicPr>
          <p:nvPr/>
        </p:nvPicPr>
        <p:blipFill>
          <a:blip r:embed="rId2"/>
          <a:stretch>
            <a:fillRect/>
          </a:stretch>
        </p:blipFill>
        <p:spPr>
          <a:xfrm>
            <a:off x="7639234" y="1308252"/>
            <a:ext cx="4363375" cy="2993917"/>
          </a:xfrm>
          <a:prstGeom prst="rect">
            <a:avLst/>
          </a:prstGeom>
        </p:spPr>
      </p:pic>
      <p:pic>
        <p:nvPicPr>
          <p:cNvPr id="7" name="Picture 6">
            <a:extLst>
              <a:ext uri="{FF2B5EF4-FFF2-40B4-BE49-F238E27FC236}">
                <a16:creationId xmlns:a16="http://schemas.microsoft.com/office/drawing/2014/main" id="{57AE1794-CA9B-4053-A4D8-B0AA46A252D0}"/>
              </a:ext>
            </a:extLst>
          </p:cNvPr>
          <p:cNvPicPr>
            <a:picLocks noChangeAspect="1"/>
          </p:cNvPicPr>
          <p:nvPr/>
        </p:nvPicPr>
        <p:blipFill>
          <a:blip r:embed="rId3"/>
          <a:stretch>
            <a:fillRect/>
          </a:stretch>
        </p:blipFill>
        <p:spPr>
          <a:xfrm>
            <a:off x="642891" y="1152467"/>
            <a:ext cx="3200400" cy="3028950"/>
          </a:xfrm>
          <a:prstGeom prst="rect">
            <a:avLst/>
          </a:prstGeom>
        </p:spPr>
      </p:pic>
      <p:pic>
        <p:nvPicPr>
          <p:cNvPr id="8" name="Picture 7">
            <a:extLst>
              <a:ext uri="{FF2B5EF4-FFF2-40B4-BE49-F238E27FC236}">
                <a16:creationId xmlns:a16="http://schemas.microsoft.com/office/drawing/2014/main" id="{C3ECA1D0-7895-4481-A6D9-20F6BAFBF9FE}"/>
              </a:ext>
            </a:extLst>
          </p:cNvPr>
          <p:cNvPicPr>
            <a:picLocks noChangeAspect="1"/>
          </p:cNvPicPr>
          <p:nvPr/>
        </p:nvPicPr>
        <p:blipFill>
          <a:blip r:embed="rId4"/>
          <a:stretch>
            <a:fillRect/>
          </a:stretch>
        </p:blipFill>
        <p:spPr>
          <a:xfrm>
            <a:off x="3922358" y="1308252"/>
            <a:ext cx="3478012" cy="2589079"/>
          </a:xfrm>
          <a:prstGeom prst="rect">
            <a:avLst/>
          </a:prstGeom>
        </p:spPr>
      </p:pic>
    </p:spTree>
    <p:extLst>
      <p:ext uri="{BB962C8B-B14F-4D97-AF65-F5344CB8AC3E}">
        <p14:creationId xmlns:p14="http://schemas.microsoft.com/office/powerpoint/2010/main" val="200671953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B2AAEA0-448C-48C2-81F5-73EC0FD2B4FA}"/>
              </a:ext>
            </a:extLst>
          </p:cNvPr>
          <p:cNvSpPr txBox="1">
            <a:spLocks/>
          </p:cNvSpPr>
          <p:nvPr/>
        </p:nvSpPr>
        <p:spPr bwMode="auto">
          <a:xfrm>
            <a:off x="337350" y="474956"/>
            <a:ext cx="11854649" cy="563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32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algn="l"/>
            <a:r>
              <a:rPr lang="en-US" dirty="0">
                <a:solidFill>
                  <a:srgbClr val="FFFF00"/>
                </a:solidFill>
              </a:rPr>
              <a:t>ACT FIVE: Implications</a:t>
            </a:r>
            <a:endParaRPr lang="en-CA" dirty="0">
              <a:solidFill>
                <a:srgbClr val="FFFF00"/>
              </a:solidFill>
            </a:endParaRPr>
          </a:p>
        </p:txBody>
      </p:sp>
      <p:sp>
        <p:nvSpPr>
          <p:cNvPr id="9" name="Text Placeholder 3">
            <a:extLst>
              <a:ext uri="{FF2B5EF4-FFF2-40B4-BE49-F238E27FC236}">
                <a16:creationId xmlns:a16="http://schemas.microsoft.com/office/drawing/2014/main" id="{9B6B4F2D-56F9-45A7-ACBC-A41A61149F8D}"/>
              </a:ext>
            </a:extLst>
          </p:cNvPr>
          <p:cNvSpPr txBox="1">
            <a:spLocks/>
          </p:cNvSpPr>
          <p:nvPr/>
        </p:nvSpPr>
        <p:spPr bwMode="auto">
          <a:xfrm>
            <a:off x="1391652" y="1345958"/>
            <a:ext cx="9982201" cy="476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sz="1600" kern="1200">
                <a:solidFill>
                  <a:schemeClr val="tx1"/>
                </a:solidFill>
                <a:latin typeface="+mn-lt"/>
                <a:ea typeface="+mn-ea"/>
                <a:cs typeface="+mn-cs"/>
              </a:defRPr>
            </a:lvl1pPr>
            <a:lvl2pPr marL="457200" indent="0" algn="l" rtl="0" eaLnBrk="1" fontAlgn="base" hangingPunct="1">
              <a:spcBef>
                <a:spcPct val="20000"/>
              </a:spcBef>
              <a:spcAft>
                <a:spcPct val="0"/>
              </a:spcAft>
              <a:buNone/>
              <a:defRPr sz="1400" kern="1200">
                <a:solidFill>
                  <a:schemeClr val="tx1"/>
                </a:solidFill>
                <a:latin typeface="+mn-lt"/>
                <a:ea typeface="+mn-ea"/>
                <a:cs typeface="+mn-cs"/>
              </a:defRPr>
            </a:lvl2pPr>
            <a:lvl3pPr marL="914400" indent="0" algn="l" rtl="0" eaLnBrk="1" fontAlgn="base" hangingPunct="1">
              <a:spcBef>
                <a:spcPct val="20000"/>
              </a:spcBef>
              <a:spcAft>
                <a:spcPct val="0"/>
              </a:spcAft>
              <a:buNone/>
              <a:defRPr sz="1200" kern="1200">
                <a:solidFill>
                  <a:schemeClr val="tx1"/>
                </a:solidFill>
                <a:latin typeface="+mn-lt"/>
                <a:ea typeface="+mn-ea"/>
                <a:cs typeface="+mn-cs"/>
              </a:defRPr>
            </a:lvl3pPr>
            <a:lvl4pPr marL="1371600" indent="0" algn="l" rtl="0" eaLnBrk="1" fontAlgn="base" hangingPunct="1">
              <a:spcBef>
                <a:spcPct val="20000"/>
              </a:spcBef>
              <a:spcAft>
                <a:spcPct val="0"/>
              </a:spcAft>
              <a:buNone/>
              <a:defRPr sz="1000" kern="1200">
                <a:solidFill>
                  <a:schemeClr val="tx1"/>
                </a:solidFill>
                <a:latin typeface="+mn-lt"/>
                <a:ea typeface="+mn-ea"/>
                <a:cs typeface="+mn-cs"/>
              </a:defRPr>
            </a:lvl4pPr>
            <a:lvl5pPr marL="1828800" indent="0" algn="l" rtl="0" eaLnBrk="1" fontAlgn="base" hangingPunct="1">
              <a:spcBef>
                <a:spcPct val="20000"/>
              </a:spcBef>
              <a:spcAft>
                <a:spcPct val="0"/>
              </a:spcAft>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Wingdings" panose="05000000000000000000" pitchFamily="2" charset="2"/>
              <a:buChar char="v"/>
            </a:pPr>
            <a:r>
              <a:rPr lang="en-US" sz="2400" dirty="0">
                <a:solidFill>
                  <a:srgbClr val="FFFF00"/>
                </a:solidFill>
              </a:rPr>
              <a:t>A model is only as good as the data you feed it!</a:t>
            </a:r>
          </a:p>
          <a:p>
            <a:pPr marL="285750" indent="-285750">
              <a:buFont typeface="Wingdings" panose="05000000000000000000" pitchFamily="2" charset="2"/>
              <a:buChar char="v"/>
            </a:pPr>
            <a:r>
              <a:rPr lang="en-US" sz="2400" dirty="0">
                <a:solidFill>
                  <a:srgbClr val="FFFF00"/>
                </a:solidFill>
              </a:rPr>
              <a:t>Model does not take into account what movies a given movie will be facing in a given year (what does the competition look like?)</a:t>
            </a:r>
          </a:p>
          <a:p>
            <a:pPr marL="285750" indent="-285750">
              <a:buFont typeface="Wingdings" panose="05000000000000000000" pitchFamily="2" charset="2"/>
              <a:buChar char="v"/>
            </a:pPr>
            <a:r>
              <a:rPr lang="en-US" sz="2400" dirty="0">
                <a:solidFill>
                  <a:srgbClr val="FFFF00"/>
                </a:solidFill>
              </a:rPr>
              <a:t>The training data looks at data from 1944-2015. the model treats the results from all years equally. In reality, the results of later years (e.g. post 2000s) are more indicative of what is likely to happen this year than the results of 1944.</a:t>
            </a:r>
          </a:p>
          <a:p>
            <a:pPr marL="285750" indent="-285750">
              <a:buFont typeface="Wingdings" panose="05000000000000000000" pitchFamily="2" charset="2"/>
              <a:buChar char="v"/>
            </a:pPr>
            <a:r>
              <a:rPr lang="en-US" sz="2400" dirty="0">
                <a:solidFill>
                  <a:srgbClr val="FFFF00"/>
                </a:solidFill>
              </a:rPr>
              <a:t>Model does not take into account social issues (e.g. #</a:t>
            </a:r>
            <a:r>
              <a:rPr lang="en-US" sz="2400" dirty="0" err="1">
                <a:solidFill>
                  <a:srgbClr val="FFFF00"/>
                </a:solidFill>
              </a:rPr>
              <a:t>OscarsSoWhite</a:t>
            </a:r>
            <a:r>
              <a:rPr lang="en-US" sz="2400" dirty="0">
                <a:solidFill>
                  <a:srgbClr val="FFFF00"/>
                </a:solidFill>
              </a:rPr>
              <a:t>, demographics, Harvey Weinstein scandal….)</a:t>
            </a:r>
          </a:p>
          <a:p>
            <a:endParaRPr lang="en-US" dirty="0">
              <a:solidFill>
                <a:srgbClr val="FFFF00"/>
              </a:solidFill>
            </a:endParaRPr>
          </a:p>
          <a:p>
            <a:pPr marL="285750" indent="-285750">
              <a:buFont typeface="Wingdings" panose="05000000000000000000" pitchFamily="2" charset="2"/>
              <a:buChar char="v"/>
            </a:pPr>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CA" u="sng" dirty="0">
              <a:solidFill>
                <a:srgbClr val="FFFF00"/>
              </a:solidFill>
            </a:endParaRPr>
          </a:p>
        </p:txBody>
      </p:sp>
      <p:pic>
        <p:nvPicPr>
          <p:cNvPr id="3" name="Picture 2">
            <a:extLst>
              <a:ext uri="{FF2B5EF4-FFF2-40B4-BE49-F238E27FC236}">
                <a16:creationId xmlns:a16="http://schemas.microsoft.com/office/drawing/2014/main" id="{24D0A96B-BB9D-4CE6-965A-2BB5577A4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959" y="1328099"/>
            <a:ext cx="5613009" cy="4209757"/>
          </a:xfrm>
          <a:prstGeom prst="rect">
            <a:avLst/>
          </a:prstGeom>
        </p:spPr>
      </p:pic>
    </p:spTree>
    <p:extLst>
      <p:ext uri="{BB962C8B-B14F-4D97-AF65-F5344CB8AC3E}">
        <p14:creationId xmlns:p14="http://schemas.microsoft.com/office/powerpoint/2010/main" val="352567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F5D2E8-B395-409D-A2B3-DA4584858826}"/>
              </a:ext>
            </a:extLst>
          </p:cNvPr>
          <p:cNvPicPr>
            <a:picLocks noChangeAspect="1"/>
          </p:cNvPicPr>
          <p:nvPr/>
        </p:nvPicPr>
        <p:blipFill>
          <a:blip r:embed="rId2"/>
          <a:stretch>
            <a:fillRect/>
          </a:stretch>
        </p:blipFill>
        <p:spPr>
          <a:xfrm>
            <a:off x="2777621" y="1852104"/>
            <a:ext cx="6477000" cy="4343400"/>
          </a:xfrm>
          <a:prstGeom prst="rect">
            <a:avLst/>
          </a:prstGeom>
        </p:spPr>
      </p:pic>
      <p:sp>
        <p:nvSpPr>
          <p:cNvPr id="3" name="Arrow: Left 2">
            <a:extLst>
              <a:ext uri="{FF2B5EF4-FFF2-40B4-BE49-F238E27FC236}">
                <a16:creationId xmlns:a16="http://schemas.microsoft.com/office/drawing/2014/main" id="{4A747177-B22B-419A-9E3D-94A0F38215AD}"/>
              </a:ext>
            </a:extLst>
          </p:cNvPr>
          <p:cNvSpPr/>
          <p:nvPr/>
        </p:nvSpPr>
        <p:spPr>
          <a:xfrm rot="19265699">
            <a:off x="7963271" y="2197587"/>
            <a:ext cx="1100831" cy="514905"/>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Steve</a:t>
            </a:r>
          </a:p>
        </p:txBody>
      </p:sp>
      <p:sp>
        <p:nvSpPr>
          <p:cNvPr id="4" name="Arrow: Left 3">
            <a:extLst>
              <a:ext uri="{FF2B5EF4-FFF2-40B4-BE49-F238E27FC236}">
                <a16:creationId xmlns:a16="http://schemas.microsoft.com/office/drawing/2014/main" id="{BF8FB135-F0F0-4EF7-845F-99C71C7B3D7D}"/>
              </a:ext>
            </a:extLst>
          </p:cNvPr>
          <p:cNvSpPr/>
          <p:nvPr/>
        </p:nvSpPr>
        <p:spPr>
          <a:xfrm rot="19006629">
            <a:off x="3749404" y="2179062"/>
            <a:ext cx="1100831" cy="514905"/>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Jesse</a:t>
            </a:r>
          </a:p>
        </p:txBody>
      </p:sp>
      <p:sp>
        <p:nvSpPr>
          <p:cNvPr id="5" name="Arrow: Left 4">
            <a:extLst>
              <a:ext uri="{FF2B5EF4-FFF2-40B4-BE49-F238E27FC236}">
                <a16:creationId xmlns:a16="http://schemas.microsoft.com/office/drawing/2014/main" id="{2889E50F-3B54-4094-AABC-6F031285C088}"/>
              </a:ext>
            </a:extLst>
          </p:cNvPr>
          <p:cNvSpPr/>
          <p:nvPr/>
        </p:nvSpPr>
        <p:spPr>
          <a:xfrm rot="19006629">
            <a:off x="6351225" y="2429118"/>
            <a:ext cx="1100831" cy="514905"/>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Sara</a:t>
            </a:r>
          </a:p>
        </p:txBody>
      </p:sp>
      <p:sp>
        <p:nvSpPr>
          <p:cNvPr id="6" name="Arrow: Left 5">
            <a:extLst>
              <a:ext uri="{FF2B5EF4-FFF2-40B4-BE49-F238E27FC236}">
                <a16:creationId xmlns:a16="http://schemas.microsoft.com/office/drawing/2014/main" id="{2BDD9FDD-4729-48F3-AE0A-1017A2F9E060}"/>
              </a:ext>
            </a:extLst>
          </p:cNvPr>
          <p:cNvSpPr/>
          <p:nvPr/>
        </p:nvSpPr>
        <p:spPr>
          <a:xfrm rot="19006629">
            <a:off x="4982615" y="2313707"/>
            <a:ext cx="1100831" cy="514905"/>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Tao</a:t>
            </a:r>
          </a:p>
        </p:txBody>
      </p:sp>
      <p:sp>
        <p:nvSpPr>
          <p:cNvPr id="7" name="Title 1">
            <a:extLst>
              <a:ext uri="{FF2B5EF4-FFF2-40B4-BE49-F238E27FC236}">
                <a16:creationId xmlns:a16="http://schemas.microsoft.com/office/drawing/2014/main" id="{EE8031E3-8D1A-4ADE-83EE-E2A795E03CB4}"/>
              </a:ext>
            </a:extLst>
          </p:cNvPr>
          <p:cNvSpPr txBox="1">
            <a:spLocks/>
          </p:cNvSpPr>
          <p:nvPr/>
        </p:nvSpPr>
        <p:spPr bwMode="auto">
          <a:xfrm>
            <a:off x="4134034" y="662496"/>
            <a:ext cx="3923932" cy="972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1" fontAlgn="base" hangingPunct="1">
              <a:spcBef>
                <a:spcPct val="0"/>
              </a:spcBef>
              <a:spcAft>
                <a:spcPct val="0"/>
              </a:spcAft>
              <a:defRPr sz="32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r>
              <a:rPr lang="en-US" sz="4800" dirty="0">
                <a:solidFill>
                  <a:srgbClr val="FFFF00"/>
                </a:solidFill>
              </a:rPr>
              <a:t>THE END</a:t>
            </a:r>
            <a:endParaRPr lang="en-CA" sz="4800" dirty="0">
              <a:solidFill>
                <a:srgbClr val="FFFF00"/>
              </a:solidFill>
            </a:endParaRPr>
          </a:p>
        </p:txBody>
      </p:sp>
    </p:spTree>
    <p:extLst>
      <p:ext uri="{BB962C8B-B14F-4D97-AF65-F5344CB8AC3E}">
        <p14:creationId xmlns:p14="http://schemas.microsoft.com/office/powerpoint/2010/main" val="3245979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9CFB0-473E-4A81-887D-1536AF82B9B4}"/>
              </a:ext>
            </a:extLst>
          </p:cNvPr>
          <p:cNvSpPr>
            <a:spLocks noGrp="1"/>
          </p:cNvSpPr>
          <p:nvPr>
            <p:ph type="ctrTitle"/>
          </p:nvPr>
        </p:nvSpPr>
        <p:spPr>
          <a:xfrm>
            <a:off x="1740022" y="390617"/>
            <a:ext cx="9951869" cy="5921407"/>
          </a:xfrm>
        </p:spPr>
        <p:txBody>
          <a:bodyPr/>
          <a:lstStyle/>
          <a:p>
            <a:pPr algn="l">
              <a:spcBef>
                <a:spcPts val="600"/>
              </a:spcBef>
              <a:spcAft>
                <a:spcPts val="600"/>
              </a:spcAft>
            </a:pPr>
            <a:r>
              <a:rPr lang="en-CA" sz="3200" dirty="0">
                <a:solidFill>
                  <a:srgbClr val="FFFF00"/>
                </a:solidFill>
              </a:rPr>
              <a:t>Act One: API Calls and Data Sources (1944-2015, with 388 Best Picture nominees in that time)</a:t>
            </a:r>
            <a:br>
              <a:rPr lang="en-CA" sz="3200" dirty="0">
                <a:solidFill>
                  <a:srgbClr val="FFFF00"/>
                </a:solidFill>
              </a:rPr>
            </a:br>
            <a:br>
              <a:rPr lang="en-CA" sz="3200" dirty="0">
                <a:solidFill>
                  <a:srgbClr val="FFFF00"/>
                </a:solidFill>
              </a:rPr>
            </a:br>
            <a:r>
              <a:rPr lang="en-CA" sz="3200" dirty="0">
                <a:solidFill>
                  <a:srgbClr val="FFFF00"/>
                </a:solidFill>
              </a:rPr>
              <a:t>Act Two: Data Munging</a:t>
            </a:r>
            <a:br>
              <a:rPr lang="en-CA" sz="3200" dirty="0">
                <a:solidFill>
                  <a:srgbClr val="FFFF00"/>
                </a:solidFill>
              </a:rPr>
            </a:br>
            <a:br>
              <a:rPr lang="en-CA" sz="3200" dirty="0">
                <a:solidFill>
                  <a:srgbClr val="FFFF00"/>
                </a:solidFill>
              </a:rPr>
            </a:br>
            <a:r>
              <a:rPr lang="en-CA" sz="3200" dirty="0">
                <a:solidFill>
                  <a:srgbClr val="FFFF00"/>
                </a:solidFill>
              </a:rPr>
              <a:t>Act Three: What does it take to win? Trends between the 73 winners and 315 losers in the 388 nominees</a:t>
            </a:r>
            <a:br>
              <a:rPr lang="en-CA" sz="3200" dirty="0">
                <a:solidFill>
                  <a:srgbClr val="FFFF00"/>
                </a:solidFill>
              </a:rPr>
            </a:br>
            <a:br>
              <a:rPr lang="en-CA" sz="3200" dirty="0">
                <a:solidFill>
                  <a:srgbClr val="FFFF00"/>
                </a:solidFill>
              </a:rPr>
            </a:br>
            <a:r>
              <a:rPr lang="en-CA" sz="3200" dirty="0">
                <a:solidFill>
                  <a:srgbClr val="FFFF00"/>
                </a:solidFill>
              </a:rPr>
              <a:t>Act Four: What does it take to be nominated? Trends between 5000 movies (388 nominees inclusive)</a:t>
            </a:r>
            <a:br>
              <a:rPr lang="en-CA" sz="3200" dirty="0">
                <a:solidFill>
                  <a:srgbClr val="FFFF00"/>
                </a:solidFill>
              </a:rPr>
            </a:br>
            <a:br>
              <a:rPr lang="en-CA" sz="3200" dirty="0">
                <a:solidFill>
                  <a:srgbClr val="FFFF00"/>
                </a:solidFill>
              </a:rPr>
            </a:br>
            <a:r>
              <a:rPr lang="en-CA" sz="3200" dirty="0">
                <a:solidFill>
                  <a:srgbClr val="FFFF00"/>
                </a:solidFill>
              </a:rPr>
              <a:t>Act Five: 2018 Prediction</a:t>
            </a:r>
          </a:p>
        </p:txBody>
      </p:sp>
    </p:spTree>
    <p:extLst>
      <p:ext uri="{BB962C8B-B14F-4D97-AF65-F5344CB8AC3E}">
        <p14:creationId xmlns:p14="http://schemas.microsoft.com/office/powerpoint/2010/main" val="378286798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AF17-8265-4BAD-BDFA-9B045FA11719}"/>
              </a:ext>
            </a:extLst>
          </p:cNvPr>
          <p:cNvSpPr>
            <a:spLocks noGrp="1"/>
          </p:cNvSpPr>
          <p:nvPr>
            <p:ph type="title"/>
          </p:nvPr>
        </p:nvSpPr>
        <p:spPr>
          <a:xfrm>
            <a:off x="410816" y="562356"/>
            <a:ext cx="6599583" cy="783603"/>
          </a:xfrm>
        </p:spPr>
        <p:txBody>
          <a:bodyPr/>
          <a:lstStyle/>
          <a:p>
            <a:r>
              <a:rPr lang="en-US" dirty="0">
                <a:solidFill>
                  <a:srgbClr val="FFFF00"/>
                </a:solidFill>
              </a:rPr>
              <a:t>ACT ONE: APIs &amp; Data Sources</a:t>
            </a:r>
            <a:endParaRPr lang="en-CA" dirty="0">
              <a:solidFill>
                <a:srgbClr val="FFFF00"/>
              </a:solidFill>
            </a:endParaRPr>
          </a:p>
        </p:txBody>
      </p:sp>
      <p:sp>
        <p:nvSpPr>
          <p:cNvPr id="4" name="Text Placeholder 3">
            <a:extLst>
              <a:ext uri="{FF2B5EF4-FFF2-40B4-BE49-F238E27FC236}">
                <a16:creationId xmlns:a16="http://schemas.microsoft.com/office/drawing/2014/main" id="{AAD255C9-8DBB-445B-9DD3-4DAEFF6973DD}"/>
              </a:ext>
            </a:extLst>
          </p:cNvPr>
          <p:cNvSpPr>
            <a:spLocks noGrp="1"/>
          </p:cNvSpPr>
          <p:nvPr>
            <p:ph type="body" sz="half" idx="2"/>
          </p:nvPr>
        </p:nvSpPr>
        <p:spPr>
          <a:xfrm>
            <a:off x="1255224" y="1345959"/>
            <a:ext cx="7134173" cy="4793834"/>
          </a:xfrm>
        </p:spPr>
        <p:txBody>
          <a:bodyPr/>
          <a:lstStyle/>
          <a:p>
            <a:r>
              <a:rPr lang="en-US" u="sng" dirty="0">
                <a:solidFill>
                  <a:srgbClr val="FFFF00"/>
                </a:solidFill>
              </a:rPr>
              <a:t>CSV Data sources:</a:t>
            </a:r>
          </a:p>
          <a:p>
            <a:pPr marL="285750" indent="-285750">
              <a:buFont typeface="Wingdings" panose="05000000000000000000" pitchFamily="2" charset="2"/>
              <a:buChar char="v"/>
            </a:pPr>
            <a:r>
              <a:rPr lang="en-US" dirty="0">
                <a:solidFill>
                  <a:srgbClr val="FFFF00"/>
                </a:solidFill>
              </a:rPr>
              <a:t>Oscars Data 1934-2015 (Best Picture was introduced in 1944), extracted movie titles to run queries on APIs</a:t>
            </a:r>
          </a:p>
          <a:p>
            <a:pPr marL="285750" indent="-285750">
              <a:buFont typeface="Wingdings" panose="05000000000000000000" pitchFamily="2" charset="2"/>
              <a:buChar char="v"/>
            </a:pPr>
            <a:r>
              <a:rPr lang="en-US" dirty="0">
                <a:solidFill>
                  <a:srgbClr val="FFFF00"/>
                </a:solidFill>
              </a:rPr>
              <a:t>5000 film csv</a:t>
            </a:r>
          </a:p>
          <a:p>
            <a:endParaRPr lang="en-US" u="sng" dirty="0">
              <a:solidFill>
                <a:srgbClr val="FFFF00"/>
              </a:solidFill>
            </a:endParaRPr>
          </a:p>
          <a:p>
            <a:r>
              <a:rPr lang="en-US" u="sng" dirty="0">
                <a:solidFill>
                  <a:srgbClr val="FFFF00"/>
                </a:solidFill>
              </a:rPr>
              <a:t>APIs used:</a:t>
            </a:r>
          </a:p>
          <a:p>
            <a:pPr marL="285750" indent="-285750">
              <a:buFont typeface="Wingdings" panose="05000000000000000000" pitchFamily="2" charset="2"/>
              <a:buChar char="v"/>
            </a:pPr>
            <a:r>
              <a:rPr lang="en-US" dirty="0">
                <a:solidFill>
                  <a:srgbClr val="FFFF00"/>
                </a:solidFill>
              </a:rPr>
              <a:t>OMDB</a:t>
            </a:r>
          </a:p>
          <a:p>
            <a:pPr marL="742950" lvl="1" indent="-285750">
              <a:buFont typeface="Wingdings" panose="05000000000000000000" pitchFamily="2" charset="2"/>
              <a:buChar char="v"/>
            </a:pPr>
            <a:r>
              <a:rPr lang="en-US" dirty="0">
                <a:solidFill>
                  <a:srgbClr val="FFFF00"/>
                </a:solidFill>
              </a:rPr>
              <a:t>From csv, extracted nominees and winners for best picture into list of title names.</a:t>
            </a:r>
          </a:p>
          <a:p>
            <a:pPr marL="742950" lvl="1" indent="-285750">
              <a:buFont typeface="Wingdings" panose="05000000000000000000" pitchFamily="2" charset="2"/>
              <a:buChar char="v"/>
            </a:pPr>
            <a:r>
              <a:rPr lang="en-US" dirty="0">
                <a:solidFill>
                  <a:srgbClr val="FFFF00"/>
                </a:solidFill>
              </a:rPr>
              <a:t>Ran a loop that called the API and pulled data.</a:t>
            </a:r>
          </a:p>
          <a:p>
            <a:pPr marL="742950" lvl="1" indent="-285750">
              <a:buFont typeface="Wingdings" panose="05000000000000000000" pitchFamily="2" charset="2"/>
              <a:buChar char="v"/>
            </a:pPr>
            <a:r>
              <a:rPr lang="en-US" dirty="0">
                <a:solidFill>
                  <a:srgbClr val="FFFF00"/>
                </a:solidFill>
              </a:rPr>
              <a:t>Queries by movie title and release year.</a:t>
            </a:r>
          </a:p>
          <a:p>
            <a:pPr marL="285750" indent="-285750">
              <a:buFont typeface="Wingdings" panose="05000000000000000000" pitchFamily="2" charset="2"/>
              <a:buChar char="v"/>
            </a:pPr>
            <a:r>
              <a:rPr lang="en-US" dirty="0">
                <a:solidFill>
                  <a:srgbClr val="FFFF00"/>
                </a:solidFill>
              </a:rPr>
              <a:t>The Movie Database (TMDB)</a:t>
            </a:r>
          </a:p>
          <a:p>
            <a:pPr marL="742950" lvl="1" indent="-285750">
              <a:buFont typeface="Wingdings" panose="05000000000000000000" pitchFamily="2" charset="2"/>
              <a:buChar char="v"/>
            </a:pPr>
            <a:r>
              <a:rPr lang="en-US" dirty="0">
                <a:solidFill>
                  <a:srgbClr val="FFFF00"/>
                </a:solidFill>
              </a:rPr>
              <a:t>From csv, extracted nominees and winners for best picture into list of title names.</a:t>
            </a:r>
          </a:p>
          <a:p>
            <a:pPr marL="742950" lvl="1" indent="-285750">
              <a:buFont typeface="Wingdings" panose="05000000000000000000" pitchFamily="2" charset="2"/>
              <a:buChar char="v"/>
            </a:pPr>
            <a:r>
              <a:rPr lang="en-US" dirty="0">
                <a:solidFill>
                  <a:srgbClr val="FFFF00"/>
                </a:solidFill>
              </a:rPr>
              <a:t>Ran a loop that called the API and pulled data.</a:t>
            </a:r>
          </a:p>
          <a:p>
            <a:pPr marL="742950" lvl="1" indent="-285750">
              <a:buFont typeface="Wingdings" panose="05000000000000000000" pitchFamily="2" charset="2"/>
              <a:buChar char="v"/>
            </a:pPr>
            <a:r>
              <a:rPr lang="en-US" dirty="0">
                <a:solidFill>
                  <a:srgbClr val="FFFF00"/>
                </a:solidFill>
              </a:rPr>
              <a:t>Queried by movie name</a:t>
            </a:r>
          </a:p>
          <a:p>
            <a:pPr marL="742950" lvl="1" indent="-285750">
              <a:buFont typeface="Wingdings" panose="05000000000000000000" pitchFamily="2" charset="2"/>
              <a:buChar char="v"/>
            </a:pPr>
            <a:r>
              <a:rPr lang="en-US" dirty="0">
                <a:solidFill>
                  <a:srgbClr val="FFFF00"/>
                </a:solidFill>
              </a:rPr>
              <a:t>Error Handling: added a duplicate movie ID, that could later be found and understood as a error call.</a:t>
            </a:r>
          </a:p>
        </p:txBody>
      </p:sp>
    </p:spTree>
    <p:extLst>
      <p:ext uri="{BB962C8B-B14F-4D97-AF65-F5344CB8AC3E}">
        <p14:creationId xmlns:p14="http://schemas.microsoft.com/office/powerpoint/2010/main" val="2132199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AF17-8265-4BAD-BDFA-9B045FA11719}"/>
              </a:ext>
            </a:extLst>
          </p:cNvPr>
          <p:cNvSpPr>
            <a:spLocks noGrp="1"/>
          </p:cNvSpPr>
          <p:nvPr>
            <p:ph type="title"/>
          </p:nvPr>
        </p:nvSpPr>
        <p:spPr>
          <a:xfrm>
            <a:off x="410816" y="562356"/>
            <a:ext cx="6599583" cy="783603"/>
          </a:xfrm>
        </p:spPr>
        <p:txBody>
          <a:bodyPr/>
          <a:lstStyle/>
          <a:p>
            <a:r>
              <a:rPr lang="en-US" dirty="0">
                <a:solidFill>
                  <a:srgbClr val="FFFF00"/>
                </a:solidFill>
              </a:rPr>
              <a:t>ACT TWO: DATA MUNGING</a:t>
            </a:r>
            <a:endParaRPr lang="en-CA" dirty="0">
              <a:solidFill>
                <a:srgbClr val="FFFF00"/>
              </a:solidFill>
            </a:endParaRPr>
          </a:p>
        </p:txBody>
      </p:sp>
      <p:sp>
        <p:nvSpPr>
          <p:cNvPr id="4" name="Text Placeholder 3">
            <a:extLst>
              <a:ext uri="{FF2B5EF4-FFF2-40B4-BE49-F238E27FC236}">
                <a16:creationId xmlns:a16="http://schemas.microsoft.com/office/drawing/2014/main" id="{AAD255C9-8DBB-445B-9DD3-4DAEFF6973DD}"/>
              </a:ext>
            </a:extLst>
          </p:cNvPr>
          <p:cNvSpPr>
            <a:spLocks noGrp="1"/>
          </p:cNvSpPr>
          <p:nvPr>
            <p:ph type="body" sz="half" idx="2"/>
          </p:nvPr>
        </p:nvSpPr>
        <p:spPr>
          <a:xfrm>
            <a:off x="1113181" y="1501811"/>
            <a:ext cx="7134173" cy="4117754"/>
          </a:xfrm>
        </p:spPr>
        <p:txBody>
          <a:bodyPr/>
          <a:lstStyle/>
          <a:p>
            <a:r>
              <a:rPr lang="en-US" dirty="0">
                <a:solidFill>
                  <a:srgbClr val="FFFF00"/>
                </a:solidFill>
              </a:rPr>
              <a:t>CHALLENGES FACED:</a:t>
            </a:r>
          </a:p>
          <a:p>
            <a:pPr marL="285750" indent="-285750">
              <a:buFont typeface="Wingdings" panose="05000000000000000000" pitchFamily="2" charset="2"/>
              <a:buChar char="v"/>
            </a:pPr>
            <a:r>
              <a:rPr lang="en-US" dirty="0">
                <a:solidFill>
                  <a:srgbClr val="FFFF00"/>
                </a:solidFill>
              </a:rPr>
              <a:t>Remakes of movies with the same title (e.g. Moulin Rouge made in 1952 and 2001)</a:t>
            </a:r>
          </a:p>
          <a:p>
            <a:pPr marL="285750" indent="-285750">
              <a:buFont typeface="Wingdings" panose="05000000000000000000" pitchFamily="2" charset="2"/>
              <a:buChar char="v"/>
            </a:pPr>
            <a:r>
              <a:rPr lang="en-US" dirty="0">
                <a:solidFill>
                  <a:srgbClr val="FFFF00"/>
                </a:solidFill>
              </a:rPr>
              <a:t>Movie titles being different between different data sources (e.g. “All About Eve’ vs. “All about Eve”. Affected merging.</a:t>
            </a:r>
          </a:p>
          <a:p>
            <a:pPr marL="285750" indent="-285750">
              <a:buFont typeface="Wingdings" panose="05000000000000000000" pitchFamily="2" charset="2"/>
              <a:buChar char="v"/>
            </a:pPr>
            <a:r>
              <a:rPr lang="en-US" dirty="0">
                <a:solidFill>
                  <a:srgbClr val="FFFF00"/>
                </a:solidFill>
              </a:rPr>
              <a:t>Movie info being on one source and not the other. Reduced Oscar nominees from 388 titles to 384 titles.</a:t>
            </a:r>
          </a:p>
          <a:p>
            <a:endParaRPr lang="en-US" dirty="0">
              <a:solidFill>
                <a:srgbClr val="FFFF00"/>
              </a:solidFill>
            </a:endParaRPr>
          </a:p>
          <a:p>
            <a:endParaRPr lang="en-US" dirty="0">
              <a:solidFill>
                <a:srgbClr val="FFFF00"/>
              </a:solidFill>
            </a:endParaRPr>
          </a:p>
        </p:txBody>
      </p:sp>
    </p:spTree>
    <p:extLst>
      <p:ext uri="{BB962C8B-B14F-4D97-AF65-F5344CB8AC3E}">
        <p14:creationId xmlns:p14="http://schemas.microsoft.com/office/powerpoint/2010/main" val="36668352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AF17-8265-4BAD-BDFA-9B045FA11719}"/>
              </a:ext>
            </a:extLst>
          </p:cNvPr>
          <p:cNvSpPr>
            <a:spLocks noGrp="1"/>
          </p:cNvSpPr>
          <p:nvPr>
            <p:ph type="title"/>
          </p:nvPr>
        </p:nvSpPr>
        <p:spPr>
          <a:xfrm>
            <a:off x="410816" y="562356"/>
            <a:ext cx="10908213" cy="783603"/>
          </a:xfrm>
        </p:spPr>
        <p:txBody>
          <a:bodyPr/>
          <a:lstStyle/>
          <a:p>
            <a:pPr algn="l"/>
            <a:r>
              <a:rPr lang="en-US" dirty="0">
                <a:solidFill>
                  <a:srgbClr val="FFFF00"/>
                </a:solidFill>
              </a:rPr>
              <a:t>	ACT THREE: What does it take to win Best Picture?</a:t>
            </a:r>
            <a:endParaRPr lang="en-CA" dirty="0">
              <a:solidFill>
                <a:srgbClr val="FFFF00"/>
              </a:solidFill>
            </a:endParaRPr>
          </a:p>
        </p:txBody>
      </p:sp>
      <p:sp>
        <p:nvSpPr>
          <p:cNvPr id="5" name="Text Placeholder 3">
            <a:extLst>
              <a:ext uri="{FF2B5EF4-FFF2-40B4-BE49-F238E27FC236}">
                <a16:creationId xmlns:a16="http://schemas.microsoft.com/office/drawing/2014/main" id="{656FE0FA-1C92-45BF-95B8-68766D9C5C06}"/>
              </a:ext>
            </a:extLst>
          </p:cNvPr>
          <p:cNvSpPr txBox="1">
            <a:spLocks/>
          </p:cNvSpPr>
          <p:nvPr/>
        </p:nvSpPr>
        <p:spPr bwMode="auto">
          <a:xfrm>
            <a:off x="1503543" y="1345959"/>
            <a:ext cx="3606894" cy="381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sz="1600" kern="1200">
                <a:solidFill>
                  <a:schemeClr val="tx1"/>
                </a:solidFill>
                <a:latin typeface="+mn-lt"/>
                <a:ea typeface="+mn-ea"/>
                <a:cs typeface="+mn-cs"/>
              </a:defRPr>
            </a:lvl1pPr>
            <a:lvl2pPr marL="457200" indent="0" algn="l" rtl="0" eaLnBrk="1" fontAlgn="base" hangingPunct="1">
              <a:spcBef>
                <a:spcPct val="20000"/>
              </a:spcBef>
              <a:spcAft>
                <a:spcPct val="0"/>
              </a:spcAft>
              <a:buNone/>
              <a:defRPr sz="1400" kern="1200">
                <a:solidFill>
                  <a:schemeClr val="tx1"/>
                </a:solidFill>
                <a:latin typeface="+mn-lt"/>
                <a:ea typeface="+mn-ea"/>
                <a:cs typeface="+mn-cs"/>
              </a:defRPr>
            </a:lvl2pPr>
            <a:lvl3pPr marL="914400" indent="0" algn="l" rtl="0" eaLnBrk="1" fontAlgn="base" hangingPunct="1">
              <a:spcBef>
                <a:spcPct val="20000"/>
              </a:spcBef>
              <a:spcAft>
                <a:spcPct val="0"/>
              </a:spcAft>
              <a:buNone/>
              <a:defRPr sz="1200" kern="1200">
                <a:solidFill>
                  <a:schemeClr val="tx1"/>
                </a:solidFill>
                <a:latin typeface="+mn-lt"/>
                <a:ea typeface="+mn-ea"/>
                <a:cs typeface="+mn-cs"/>
              </a:defRPr>
            </a:lvl3pPr>
            <a:lvl4pPr marL="1371600" indent="0" algn="l" rtl="0" eaLnBrk="1" fontAlgn="base" hangingPunct="1">
              <a:spcBef>
                <a:spcPct val="20000"/>
              </a:spcBef>
              <a:spcAft>
                <a:spcPct val="0"/>
              </a:spcAft>
              <a:buNone/>
              <a:defRPr sz="1000" kern="1200">
                <a:solidFill>
                  <a:schemeClr val="tx1"/>
                </a:solidFill>
                <a:latin typeface="+mn-lt"/>
                <a:ea typeface="+mn-ea"/>
                <a:cs typeface="+mn-cs"/>
              </a:defRPr>
            </a:lvl4pPr>
            <a:lvl5pPr marL="1828800" indent="0" algn="l" rtl="0" eaLnBrk="1" fontAlgn="base" hangingPunct="1">
              <a:spcBef>
                <a:spcPct val="20000"/>
              </a:spcBef>
              <a:spcAft>
                <a:spcPct val="0"/>
              </a:spcAft>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u="sng" dirty="0">
                <a:solidFill>
                  <a:srgbClr val="FFFF00"/>
                </a:solidFill>
              </a:rPr>
              <a:t>Features:</a:t>
            </a:r>
          </a:p>
          <a:p>
            <a:pPr marL="285750" indent="-285750">
              <a:buFont typeface="Wingdings" panose="05000000000000000000" pitchFamily="2" charset="2"/>
              <a:buChar char="v"/>
            </a:pPr>
            <a:r>
              <a:rPr lang="en-US" dirty="0">
                <a:solidFill>
                  <a:srgbClr val="FFFF00"/>
                </a:solidFill>
              </a:rPr>
              <a:t>Genre</a:t>
            </a:r>
          </a:p>
          <a:p>
            <a:pPr marL="285750" indent="-285750">
              <a:buFont typeface="Wingdings" panose="05000000000000000000" pitchFamily="2" charset="2"/>
              <a:buChar char="v"/>
            </a:pPr>
            <a:r>
              <a:rPr lang="en-US" dirty="0">
                <a:solidFill>
                  <a:srgbClr val="FFFF00"/>
                </a:solidFill>
              </a:rPr>
              <a:t>Cross-nomination</a:t>
            </a:r>
          </a:p>
          <a:p>
            <a:pPr marL="285750" indent="-285750">
              <a:buFont typeface="Wingdings" panose="05000000000000000000" pitchFamily="2" charset="2"/>
              <a:buChar char="v"/>
            </a:pPr>
            <a:r>
              <a:rPr lang="en-US" dirty="0">
                <a:solidFill>
                  <a:srgbClr val="FFFF00"/>
                </a:solidFill>
              </a:rPr>
              <a:t>Month of Release</a:t>
            </a:r>
          </a:p>
          <a:p>
            <a:pPr marL="285750" indent="-285750">
              <a:buFont typeface="Wingdings" panose="05000000000000000000" pitchFamily="2" charset="2"/>
              <a:buChar char="v"/>
            </a:pPr>
            <a:r>
              <a:rPr lang="en-US" dirty="0">
                <a:solidFill>
                  <a:srgbClr val="FFFF00"/>
                </a:solidFill>
              </a:rPr>
              <a:t>Revenue</a:t>
            </a:r>
          </a:p>
          <a:p>
            <a:pPr marL="285750" indent="-285750">
              <a:buFont typeface="Wingdings" panose="05000000000000000000" pitchFamily="2" charset="2"/>
              <a:buChar char="v"/>
            </a:pPr>
            <a:r>
              <a:rPr lang="en-US" dirty="0">
                <a:solidFill>
                  <a:srgbClr val="FFFF00"/>
                </a:solidFill>
              </a:rPr>
              <a:t>Viewer Ratings</a:t>
            </a:r>
          </a:p>
          <a:p>
            <a:pPr marL="285750" indent="-285750">
              <a:buFont typeface="Wingdings" panose="05000000000000000000" pitchFamily="2" charset="2"/>
              <a:buChar char="v"/>
            </a:pPr>
            <a:r>
              <a:rPr lang="en-US" dirty="0">
                <a:solidFill>
                  <a:srgbClr val="FFFF00"/>
                </a:solidFill>
              </a:rPr>
              <a:t>Rating</a:t>
            </a:r>
          </a:p>
          <a:p>
            <a:pPr marL="285750" indent="-285750">
              <a:buFont typeface="Wingdings" panose="05000000000000000000" pitchFamily="2" charset="2"/>
              <a:buChar char="v"/>
            </a:pPr>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CA" u="sng" dirty="0">
              <a:solidFill>
                <a:srgbClr val="FFFF00"/>
              </a:solidFill>
            </a:endParaRPr>
          </a:p>
        </p:txBody>
      </p:sp>
    </p:spTree>
    <p:extLst>
      <p:ext uri="{BB962C8B-B14F-4D97-AF65-F5344CB8AC3E}">
        <p14:creationId xmlns:p14="http://schemas.microsoft.com/office/powerpoint/2010/main" val="2507912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AF17-8265-4BAD-BDFA-9B045FA11719}"/>
              </a:ext>
            </a:extLst>
          </p:cNvPr>
          <p:cNvSpPr>
            <a:spLocks noGrp="1"/>
          </p:cNvSpPr>
          <p:nvPr>
            <p:ph type="title"/>
          </p:nvPr>
        </p:nvSpPr>
        <p:spPr>
          <a:xfrm>
            <a:off x="410816" y="562356"/>
            <a:ext cx="10908213" cy="783603"/>
          </a:xfrm>
        </p:spPr>
        <p:txBody>
          <a:bodyPr/>
          <a:lstStyle/>
          <a:p>
            <a:pPr algn="r"/>
            <a:r>
              <a:rPr lang="en-US" dirty="0">
                <a:solidFill>
                  <a:srgbClr val="FFFF00"/>
                </a:solidFill>
              </a:rPr>
              <a:t>	ACT THREE: Genre</a:t>
            </a:r>
            <a:endParaRPr lang="en-CA" dirty="0">
              <a:solidFill>
                <a:srgbClr val="FFFF00"/>
              </a:solidFill>
            </a:endParaRPr>
          </a:p>
        </p:txBody>
      </p:sp>
      <p:pic>
        <p:nvPicPr>
          <p:cNvPr id="5" name="Picture 4">
            <a:extLst>
              <a:ext uri="{FF2B5EF4-FFF2-40B4-BE49-F238E27FC236}">
                <a16:creationId xmlns:a16="http://schemas.microsoft.com/office/drawing/2014/main" id="{A8D612FA-7FB6-45C6-B87B-1BF74F69CFAF}"/>
              </a:ext>
            </a:extLst>
          </p:cNvPr>
          <p:cNvPicPr>
            <a:picLocks noChangeAspect="1"/>
          </p:cNvPicPr>
          <p:nvPr/>
        </p:nvPicPr>
        <p:blipFill>
          <a:blip r:embed="rId2"/>
          <a:stretch>
            <a:fillRect/>
          </a:stretch>
        </p:blipFill>
        <p:spPr>
          <a:xfrm>
            <a:off x="1573711" y="3282712"/>
            <a:ext cx="4818477" cy="3012932"/>
          </a:xfrm>
          <a:prstGeom prst="rect">
            <a:avLst/>
          </a:prstGeom>
        </p:spPr>
      </p:pic>
      <p:pic>
        <p:nvPicPr>
          <p:cNvPr id="7" name="Picture 6">
            <a:extLst>
              <a:ext uri="{FF2B5EF4-FFF2-40B4-BE49-F238E27FC236}">
                <a16:creationId xmlns:a16="http://schemas.microsoft.com/office/drawing/2014/main" id="{FDD7D838-8A95-48B2-A3EF-778EFA6B742B}"/>
              </a:ext>
            </a:extLst>
          </p:cNvPr>
          <p:cNvPicPr>
            <a:picLocks noChangeAspect="1"/>
          </p:cNvPicPr>
          <p:nvPr/>
        </p:nvPicPr>
        <p:blipFill>
          <a:blip r:embed="rId3"/>
          <a:stretch>
            <a:fillRect/>
          </a:stretch>
        </p:blipFill>
        <p:spPr>
          <a:xfrm>
            <a:off x="9746751" y="1692023"/>
            <a:ext cx="1743075" cy="4405634"/>
          </a:xfrm>
          <a:prstGeom prst="rect">
            <a:avLst/>
          </a:prstGeom>
        </p:spPr>
      </p:pic>
      <p:pic>
        <p:nvPicPr>
          <p:cNvPr id="8" name="Picture 7">
            <a:extLst>
              <a:ext uri="{FF2B5EF4-FFF2-40B4-BE49-F238E27FC236}">
                <a16:creationId xmlns:a16="http://schemas.microsoft.com/office/drawing/2014/main" id="{8BC0D9BB-AAA4-4633-9293-93C8313CCBD8}"/>
              </a:ext>
            </a:extLst>
          </p:cNvPr>
          <p:cNvPicPr>
            <a:picLocks noChangeAspect="1"/>
          </p:cNvPicPr>
          <p:nvPr/>
        </p:nvPicPr>
        <p:blipFill>
          <a:blip r:embed="rId4"/>
          <a:stretch>
            <a:fillRect/>
          </a:stretch>
        </p:blipFill>
        <p:spPr>
          <a:xfrm>
            <a:off x="7381718" y="1692023"/>
            <a:ext cx="1743075" cy="4405634"/>
          </a:xfrm>
          <a:prstGeom prst="rect">
            <a:avLst/>
          </a:prstGeom>
        </p:spPr>
      </p:pic>
      <p:pic>
        <p:nvPicPr>
          <p:cNvPr id="9" name="Picture 8">
            <a:extLst>
              <a:ext uri="{FF2B5EF4-FFF2-40B4-BE49-F238E27FC236}">
                <a16:creationId xmlns:a16="http://schemas.microsoft.com/office/drawing/2014/main" id="{B5700BB9-99B8-49A5-AAD2-0EFE163162B8}"/>
              </a:ext>
            </a:extLst>
          </p:cNvPr>
          <p:cNvPicPr>
            <a:picLocks noChangeAspect="1"/>
          </p:cNvPicPr>
          <p:nvPr/>
        </p:nvPicPr>
        <p:blipFill>
          <a:blip r:embed="rId5"/>
          <a:stretch>
            <a:fillRect/>
          </a:stretch>
        </p:blipFill>
        <p:spPr>
          <a:xfrm>
            <a:off x="1573710" y="694878"/>
            <a:ext cx="4818477" cy="2400300"/>
          </a:xfrm>
          <a:prstGeom prst="rect">
            <a:avLst/>
          </a:prstGeom>
        </p:spPr>
      </p:pic>
    </p:spTree>
    <p:extLst>
      <p:ext uri="{BB962C8B-B14F-4D97-AF65-F5344CB8AC3E}">
        <p14:creationId xmlns:p14="http://schemas.microsoft.com/office/powerpoint/2010/main" val="1988838512"/>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AF17-8265-4BAD-BDFA-9B045FA11719}"/>
              </a:ext>
            </a:extLst>
          </p:cNvPr>
          <p:cNvSpPr>
            <a:spLocks noGrp="1"/>
          </p:cNvSpPr>
          <p:nvPr>
            <p:ph type="title"/>
          </p:nvPr>
        </p:nvSpPr>
        <p:spPr>
          <a:xfrm>
            <a:off x="410816" y="562356"/>
            <a:ext cx="10908213" cy="783603"/>
          </a:xfrm>
        </p:spPr>
        <p:txBody>
          <a:bodyPr/>
          <a:lstStyle/>
          <a:p>
            <a:pPr algn="l"/>
            <a:r>
              <a:rPr lang="en-US" dirty="0">
                <a:solidFill>
                  <a:srgbClr val="FFFF00"/>
                </a:solidFill>
              </a:rPr>
              <a:t>	ACT THREE: Cross Nominations</a:t>
            </a:r>
            <a:endParaRPr lang="en-CA" dirty="0">
              <a:solidFill>
                <a:srgbClr val="FFFF00"/>
              </a:solidFill>
            </a:endParaRPr>
          </a:p>
        </p:txBody>
      </p:sp>
      <p:sp>
        <p:nvSpPr>
          <p:cNvPr id="6" name="Text Placeholder 3">
            <a:extLst>
              <a:ext uri="{FF2B5EF4-FFF2-40B4-BE49-F238E27FC236}">
                <a16:creationId xmlns:a16="http://schemas.microsoft.com/office/drawing/2014/main" id="{D0FB683D-FA7C-4B5D-AD66-3FFE191BD8A6}"/>
              </a:ext>
            </a:extLst>
          </p:cNvPr>
          <p:cNvSpPr>
            <a:spLocks noGrp="1"/>
          </p:cNvSpPr>
          <p:nvPr>
            <p:ph type="body" sz="half" idx="2"/>
          </p:nvPr>
        </p:nvSpPr>
        <p:spPr>
          <a:xfrm>
            <a:off x="1113181" y="1501810"/>
            <a:ext cx="2544419" cy="4793833"/>
          </a:xfrm>
        </p:spPr>
        <p:txBody>
          <a:bodyPr/>
          <a:lstStyle/>
          <a:p>
            <a:r>
              <a:rPr lang="en-US" u="sng" dirty="0">
                <a:solidFill>
                  <a:srgbClr val="FFFF00"/>
                </a:solidFill>
              </a:rPr>
              <a:t>Findings:</a:t>
            </a:r>
          </a:p>
          <a:p>
            <a:pPr marL="285750" indent="-285750">
              <a:buFontTx/>
              <a:buChar char="-"/>
            </a:pPr>
            <a:r>
              <a:rPr lang="en-US" dirty="0">
                <a:solidFill>
                  <a:srgbClr val="FFFF00"/>
                </a:solidFill>
              </a:rPr>
              <a:t>77% of winners also won Best Director</a:t>
            </a:r>
          </a:p>
          <a:p>
            <a:pPr marL="285750" indent="-285750">
              <a:buFontTx/>
              <a:buChar char="-"/>
            </a:pPr>
            <a:r>
              <a:rPr lang="en-US" dirty="0">
                <a:solidFill>
                  <a:srgbClr val="FFFF00"/>
                </a:solidFill>
              </a:rPr>
              <a:t>36% of winners also won Best Actor</a:t>
            </a:r>
          </a:p>
          <a:p>
            <a:pPr marL="285750" indent="-285750">
              <a:buFontTx/>
              <a:buChar char="-"/>
            </a:pPr>
            <a:r>
              <a:rPr lang="en-US" dirty="0">
                <a:solidFill>
                  <a:srgbClr val="FFFF00"/>
                </a:solidFill>
              </a:rPr>
              <a:t>18% of winners also won Best Supporting Actor</a:t>
            </a:r>
          </a:p>
          <a:p>
            <a:pPr marL="285750" indent="-285750">
              <a:buFontTx/>
              <a:buChar char="-"/>
            </a:pPr>
            <a:r>
              <a:rPr lang="en-US" dirty="0">
                <a:solidFill>
                  <a:srgbClr val="FFFF00"/>
                </a:solidFill>
              </a:rPr>
              <a:t>15% of winners also won Best Supporting Actress</a:t>
            </a:r>
          </a:p>
          <a:p>
            <a:pPr marL="285750" indent="-285750">
              <a:buFontTx/>
              <a:buChar char="-"/>
            </a:pPr>
            <a:r>
              <a:rPr lang="en-US" dirty="0">
                <a:solidFill>
                  <a:srgbClr val="FFFF00"/>
                </a:solidFill>
              </a:rPr>
              <a:t>10% of winners also won Best Actress </a:t>
            </a:r>
          </a:p>
          <a:p>
            <a:endParaRPr lang="en-US" dirty="0">
              <a:solidFill>
                <a:srgbClr val="FFFF00"/>
              </a:solidFill>
            </a:endParaRPr>
          </a:p>
        </p:txBody>
      </p:sp>
      <p:pic>
        <p:nvPicPr>
          <p:cNvPr id="7" name="Picture 6">
            <a:extLst>
              <a:ext uri="{FF2B5EF4-FFF2-40B4-BE49-F238E27FC236}">
                <a16:creationId xmlns:a16="http://schemas.microsoft.com/office/drawing/2014/main" id="{8F3F32A6-B6AB-4CB4-B2E3-875D95162E80}"/>
              </a:ext>
            </a:extLst>
          </p:cNvPr>
          <p:cNvPicPr>
            <a:picLocks noChangeAspect="1"/>
          </p:cNvPicPr>
          <p:nvPr/>
        </p:nvPicPr>
        <p:blipFill>
          <a:blip r:embed="rId2"/>
          <a:stretch>
            <a:fillRect/>
          </a:stretch>
        </p:blipFill>
        <p:spPr>
          <a:xfrm>
            <a:off x="3657600" y="1501810"/>
            <a:ext cx="8296219" cy="4309059"/>
          </a:xfrm>
          <a:prstGeom prst="rect">
            <a:avLst/>
          </a:prstGeom>
        </p:spPr>
      </p:pic>
    </p:spTree>
    <p:extLst>
      <p:ext uri="{BB962C8B-B14F-4D97-AF65-F5344CB8AC3E}">
        <p14:creationId xmlns:p14="http://schemas.microsoft.com/office/powerpoint/2010/main" val="105385535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AF17-8265-4BAD-BDFA-9B045FA11719}"/>
              </a:ext>
            </a:extLst>
          </p:cNvPr>
          <p:cNvSpPr>
            <a:spLocks noGrp="1"/>
          </p:cNvSpPr>
          <p:nvPr>
            <p:ph type="title"/>
          </p:nvPr>
        </p:nvSpPr>
        <p:spPr>
          <a:xfrm>
            <a:off x="-134618" y="129222"/>
            <a:ext cx="10908213" cy="783603"/>
          </a:xfrm>
        </p:spPr>
        <p:txBody>
          <a:bodyPr/>
          <a:lstStyle/>
          <a:p>
            <a:pPr algn="l"/>
            <a:r>
              <a:rPr lang="en-US" dirty="0">
                <a:solidFill>
                  <a:srgbClr val="FFFF00"/>
                </a:solidFill>
              </a:rPr>
              <a:t>	ACT THREE: Month of Release</a:t>
            </a:r>
            <a:endParaRPr lang="en-CA" dirty="0">
              <a:solidFill>
                <a:srgbClr val="FFFF00"/>
              </a:solidFill>
            </a:endParaRPr>
          </a:p>
        </p:txBody>
      </p:sp>
      <p:pic>
        <p:nvPicPr>
          <p:cNvPr id="4" name="Picture 3">
            <a:extLst>
              <a:ext uri="{FF2B5EF4-FFF2-40B4-BE49-F238E27FC236}">
                <a16:creationId xmlns:a16="http://schemas.microsoft.com/office/drawing/2014/main" id="{5E935F01-89F8-418F-ADD8-EBEA648D0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473" y="920431"/>
            <a:ext cx="8662738" cy="2887579"/>
          </a:xfrm>
          <a:prstGeom prst="rect">
            <a:avLst/>
          </a:prstGeom>
        </p:spPr>
      </p:pic>
      <p:pic>
        <p:nvPicPr>
          <p:cNvPr id="6" name="Picture 5">
            <a:extLst>
              <a:ext uri="{FF2B5EF4-FFF2-40B4-BE49-F238E27FC236}">
                <a16:creationId xmlns:a16="http://schemas.microsoft.com/office/drawing/2014/main" id="{5FDC6675-FF56-4D82-828E-8051CE3D6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11" y="3823222"/>
            <a:ext cx="7988968" cy="2662990"/>
          </a:xfrm>
          <a:prstGeom prst="rect">
            <a:avLst/>
          </a:prstGeom>
        </p:spPr>
      </p:pic>
      <p:sp>
        <p:nvSpPr>
          <p:cNvPr id="7" name="Text Placeholder 3">
            <a:extLst>
              <a:ext uri="{FF2B5EF4-FFF2-40B4-BE49-F238E27FC236}">
                <a16:creationId xmlns:a16="http://schemas.microsoft.com/office/drawing/2014/main" id="{407E6D2B-00E6-4896-AA08-F09D5436B05D}"/>
              </a:ext>
            </a:extLst>
          </p:cNvPr>
          <p:cNvSpPr>
            <a:spLocks noGrp="1"/>
          </p:cNvSpPr>
          <p:nvPr>
            <p:ph type="body" sz="half" idx="2"/>
          </p:nvPr>
        </p:nvSpPr>
        <p:spPr>
          <a:xfrm>
            <a:off x="9342781" y="1409872"/>
            <a:ext cx="2544419" cy="2398138"/>
          </a:xfrm>
        </p:spPr>
        <p:txBody>
          <a:bodyPr/>
          <a:lstStyle/>
          <a:p>
            <a:r>
              <a:rPr lang="en-US" u="sng" dirty="0">
                <a:solidFill>
                  <a:srgbClr val="FFFF00"/>
                </a:solidFill>
              </a:rPr>
              <a:t>Findings:</a:t>
            </a:r>
          </a:p>
          <a:p>
            <a:r>
              <a:rPr lang="en-US" dirty="0">
                <a:solidFill>
                  <a:srgbClr val="FFFF00"/>
                </a:solidFill>
              </a:rPr>
              <a:t>Most Best Picture Nominees are released later in the year, especially December. Good movies are getting drowned in a sea of good movies in Dec. </a:t>
            </a:r>
          </a:p>
        </p:txBody>
      </p:sp>
      <p:sp>
        <p:nvSpPr>
          <p:cNvPr id="8" name="Text Placeholder 3">
            <a:extLst>
              <a:ext uri="{FF2B5EF4-FFF2-40B4-BE49-F238E27FC236}">
                <a16:creationId xmlns:a16="http://schemas.microsoft.com/office/drawing/2014/main" id="{23C6D273-2A3A-4055-86C7-3E34FC8835CB}"/>
              </a:ext>
            </a:extLst>
          </p:cNvPr>
          <p:cNvSpPr txBox="1">
            <a:spLocks/>
          </p:cNvSpPr>
          <p:nvPr/>
        </p:nvSpPr>
        <p:spPr bwMode="auto">
          <a:xfrm>
            <a:off x="9647581" y="4171754"/>
            <a:ext cx="2544419" cy="163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sz="1600" kern="1200">
                <a:solidFill>
                  <a:schemeClr val="tx1"/>
                </a:solidFill>
                <a:latin typeface="+mn-lt"/>
                <a:ea typeface="+mn-ea"/>
                <a:cs typeface="+mn-cs"/>
              </a:defRPr>
            </a:lvl1pPr>
            <a:lvl2pPr marL="457200" indent="0" algn="l" rtl="0" eaLnBrk="1" fontAlgn="base" hangingPunct="1">
              <a:spcBef>
                <a:spcPct val="20000"/>
              </a:spcBef>
              <a:spcAft>
                <a:spcPct val="0"/>
              </a:spcAft>
              <a:buNone/>
              <a:defRPr sz="1400" kern="1200">
                <a:solidFill>
                  <a:schemeClr val="tx1"/>
                </a:solidFill>
                <a:latin typeface="+mn-lt"/>
                <a:ea typeface="+mn-ea"/>
                <a:cs typeface="+mn-cs"/>
              </a:defRPr>
            </a:lvl2pPr>
            <a:lvl3pPr marL="914400" indent="0" algn="l" rtl="0" eaLnBrk="1" fontAlgn="base" hangingPunct="1">
              <a:spcBef>
                <a:spcPct val="20000"/>
              </a:spcBef>
              <a:spcAft>
                <a:spcPct val="0"/>
              </a:spcAft>
              <a:buNone/>
              <a:defRPr sz="1200" kern="1200">
                <a:solidFill>
                  <a:schemeClr val="tx1"/>
                </a:solidFill>
                <a:latin typeface="+mn-lt"/>
                <a:ea typeface="+mn-ea"/>
                <a:cs typeface="+mn-cs"/>
              </a:defRPr>
            </a:lvl3pPr>
            <a:lvl4pPr marL="1371600" indent="0" algn="l" rtl="0" eaLnBrk="1" fontAlgn="base" hangingPunct="1">
              <a:spcBef>
                <a:spcPct val="20000"/>
              </a:spcBef>
              <a:spcAft>
                <a:spcPct val="0"/>
              </a:spcAft>
              <a:buNone/>
              <a:defRPr sz="1000" kern="1200">
                <a:solidFill>
                  <a:schemeClr val="tx1"/>
                </a:solidFill>
                <a:latin typeface="+mn-lt"/>
                <a:ea typeface="+mn-ea"/>
                <a:cs typeface="+mn-cs"/>
              </a:defRPr>
            </a:lvl4pPr>
            <a:lvl5pPr marL="1828800" indent="0" algn="l" rtl="0" eaLnBrk="1" fontAlgn="base" hangingPunct="1">
              <a:spcBef>
                <a:spcPct val="20000"/>
              </a:spcBef>
              <a:spcAft>
                <a:spcPct val="0"/>
              </a:spcAft>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u="sng" dirty="0">
                <a:solidFill>
                  <a:srgbClr val="FFFF00"/>
                </a:solidFill>
              </a:rPr>
              <a:t>Findings:</a:t>
            </a:r>
          </a:p>
          <a:p>
            <a:r>
              <a:rPr lang="en-US" dirty="0">
                <a:solidFill>
                  <a:srgbClr val="FFFF00"/>
                </a:solidFill>
              </a:rPr>
              <a:t>A large proportion of the movies that are released in the middle of the year (May) are winning Best Picture.</a:t>
            </a:r>
          </a:p>
        </p:txBody>
      </p:sp>
    </p:spTree>
    <p:extLst>
      <p:ext uri="{BB962C8B-B14F-4D97-AF65-F5344CB8AC3E}">
        <p14:creationId xmlns:p14="http://schemas.microsoft.com/office/powerpoint/2010/main" val="2881928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1049</Template>
  <TotalTime>813</TotalTime>
  <Words>764</Words>
  <Application>Microsoft Office PowerPoint</Application>
  <PresentationFormat>Widescreen</PresentationFormat>
  <Paragraphs>119</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Bahnschrift SemiBold Condensed</vt:lpstr>
      <vt:lpstr>Wingdings</vt:lpstr>
      <vt:lpstr>Diseño predeterminado</vt:lpstr>
      <vt:lpstr>Predicting the Oscars: WHO WILL WIN BEST PICTURE FOR 2018 </vt:lpstr>
      <vt:lpstr>PowerPoint Presentation</vt:lpstr>
      <vt:lpstr>Act One: API Calls and Data Sources (1944-2015, with 388 Best Picture nominees in that time)  Act Two: Data Munging  Act Three: What does it take to win? Trends between the 73 winners and 315 losers in the 388 nominees  Act Four: What does it take to be nominated? Trends between 5000 movies (388 nominees inclusive)  Act Five: 2018 Prediction</vt:lpstr>
      <vt:lpstr>ACT ONE: APIs &amp; Data Sources</vt:lpstr>
      <vt:lpstr>ACT TWO: DATA MUNGING</vt:lpstr>
      <vt:lpstr> ACT THREE: What does it take to win Best Picture?</vt:lpstr>
      <vt:lpstr> ACT THREE: Genre</vt:lpstr>
      <vt:lpstr> ACT THREE: Cross Nominations</vt:lpstr>
      <vt:lpstr> ACT THREE: Month of Release</vt:lpstr>
      <vt:lpstr> ACT THREE: Budget / Revenue</vt:lpstr>
      <vt:lpstr>ACT THREE: Viewer Ratings</vt:lpstr>
      <vt:lpstr> ACT THREE: Rating</vt:lpstr>
      <vt:lpstr> ACT THREE: Rating</vt:lpstr>
      <vt:lpstr>ACT THREE: Recursive Feature Elimination</vt:lpstr>
      <vt:lpstr> ACT FOUR: What does it take to be Nominated?</vt:lpstr>
      <vt:lpstr> ACT FOUR: What does it take to be Nominated?</vt:lpstr>
      <vt:lpstr> ACT FOUR: What does it take to be Nominated?</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Oscars: WHO WILL WIN BEST PICTURE 2019</dc:title>
  <dc:creator>Steve Speers</dc:creator>
  <cp:lastModifiedBy>Sara's PC</cp:lastModifiedBy>
  <cp:revision>55</cp:revision>
  <dcterms:created xsi:type="dcterms:W3CDTF">2018-11-28T00:09:39Z</dcterms:created>
  <dcterms:modified xsi:type="dcterms:W3CDTF">2018-11-30T00:00:21Z</dcterms:modified>
</cp:coreProperties>
</file>